
<file path=[Content_Types].xml><?xml version="1.0" encoding="utf-8"?>
<Types xmlns="http://schemas.openxmlformats.org/package/2006/content-types">
  <Default Extension="png" ContentType="image/png"/>
  <Default Extension="bin" ContentType="audi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7"/>
  </p:notesMasterIdLst>
  <p:sldIdLst>
    <p:sldId id="546" r:id="rId2"/>
    <p:sldId id="547" r:id="rId3"/>
    <p:sldId id="262" r:id="rId4"/>
    <p:sldId id="277" r:id="rId5"/>
    <p:sldId id="382" r:id="rId6"/>
    <p:sldId id="265" r:id="rId7"/>
    <p:sldId id="383" r:id="rId8"/>
    <p:sldId id="266" r:id="rId9"/>
    <p:sldId id="263" r:id="rId10"/>
    <p:sldId id="280" r:id="rId11"/>
    <p:sldId id="386" r:id="rId12"/>
    <p:sldId id="392" r:id="rId13"/>
    <p:sldId id="278" r:id="rId14"/>
    <p:sldId id="273" r:id="rId15"/>
    <p:sldId id="378" r:id="rId16"/>
    <p:sldId id="377" r:id="rId17"/>
    <p:sldId id="272" r:id="rId18"/>
    <p:sldId id="513" r:id="rId19"/>
    <p:sldId id="514" r:id="rId20"/>
    <p:sldId id="515" r:id="rId21"/>
    <p:sldId id="516" r:id="rId22"/>
    <p:sldId id="517" r:id="rId23"/>
    <p:sldId id="518" r:id="rId24"/>
    <p:sldId id="519" r:id="rId25"/>
    <p:sldId id="520" r:id="rId26"/>
    <p:sldId id="521" r:id="rId27"/>
    <p:sldId id="522" r:id="rId28"/>
    <p:sldId id="523" r:id="rId29"/>
    <p:sldId id="524" r:id="rId30"/>
    <p:sldId id="525" r:id="rId31"/>
    <p:sldId id="526" r:id="rId32"/>
    <p:sldId id="527" r:id="rId33"/>
    <p:sldId id="528" r:id="rId34"/>
    <p:sldId id="529" r:id="rId35"/>
    <p:sldId id="530" r:id="rId36"/>
    <p:sldId id="531" r:id="rId37"/>
    <p:sldId id="532" r:id="rId38"/>
    <p:sldId id="533" r:id="rId39"/>
    <p:sldId id="534" r:id="rId40"/>
    <p:sldId id="535" r:id="rId41"/>
    <p:sldId id="536" r:id="rId42"/>
    <p:sldId id="537" r:id="rId43"/>
    <p:sldId id="538" r:id="rId44"/>
    <p:sldId id="539" r:id="rId45"/>
    <p:sldId id="540" r:id="rId46"/>
    <p:sldId id="541" r:id="rId47"/>
    <p:sldId id="542" r:id="rId48"/>
    <p:sldId id="543" r:id="rId49"/>
    <p:sldId id="545" r:id="rId50"/>
    <p:sldId id="544" r:id="rId51"/>
    <p:sldId id="327" r:id="rId52"/>
    <p:sldId id="548" r:id="rId53"/>
    <p:sldId id="549" r:id="rId54"/>
    <p:sldId id="329" r:id="rId55"/>
    <p:sldId id="550" r:id="rId56"/>
    <p:sldId id="551" r:id="rId57"/>
    <p:sldId id="552" r:id="rId58"/>
    <p:sldId id="553" r:id="rId59"/>
    <p:sldId id="554" r:id="rId60"/>
    <p:sldId id="555" r:id="rId61"/>
    <p:sldId id="556" r:id="rId62"/>
    <p:sldId id="557" r:id="rId63"/>
    <p:sldId id="558" r:id="rId64"/>
    <p:sldId id="559" r:id="rId65"/>
    <p:sldId id="560" r:id="rId66"/>
    <p:sldId id="561" r:id="rId67"/>
    <p:sldId id="562" r:id="rId68"/>
    <p:sldId id="563" r:id="rId69"/>
    <p:sldId id="564" r:id="rId70"/>
    <p:sldId id="565" r:id="rId71"/>
    <p:sldId id="566" r:id="rId72"/>
    <p:sldId id="567" r:id="rId73"/>
    <p:sldId id="568" r:id="rId74"/>
    <p:sldId id="569" r:id="rId75"/>
    <p:sldId id="570" r:id="rId76"/>
    <p:sldId id="613" r:id="rId77"/>
    <p:sldId id="571" r:id="rId78"/>
    <p:sldId id="330" r:id="rId79"/>
    <p:sldId id="609" r:id="rId80"/>
    <p:sldId id="572" r:id="rId81"/>
    <p:sldId id="573" r:id="rId82"/>
    <p:sldId id="574" r:id="rId83"/>
    <p:sldId id="575" r:id="rId84"/>
    <p:sldId id="614" r:id="rId85"/>
    <p:sldId id="576" r:id="rId86"/>
    <p:sldId id="332" r:id="rId87"/>
    <p:sldId id="282" r:id="rId88"/>
    <p:sldId id="285" r:id="rId89"/>
    <p:sldId id="292" r:id="rId90"/>
    <p:sldId id="326" r:id="rId91"/>
    <p:sldId id="288" r:id="rId92"/>
    <p:sldId id="296" r:id="rId93"/>
    <p:sldId id="289" r:id="rId94"/>
    <p:sldId id="297" r:id="rId95"/>
    <p:sldId id="390" r:id="rId96"/>
    <p:sldId id="388" r:id="rId97"/>
    <p:sldId id="389" r:id="rId98"/>
    <p:sldId id="298" r:id="rId99"/>
    <p:sldId id="577" r:id="rId100"/>
    <p:sldId id="333" r:id="rId101"/>
    <p:sldId id="299" r:id="rId102"/>
    <p:sldId id="300" r:id="rId103"/>
    <p:sldId id="301" r:id="rId104"/>
    <p:sldId id="302" r:id="rId105"/>
    <p:sldId id="303" r:id="rId106"/>
    <p:sldId id="334" r:id="rId107"/>
    <p:sldId id="304" r:id="rId108"/>
    <p:sldId id="305" r:id="rId109"/>
    <p:sldId id="311" r:id="rId110"/>
    <p:sldId id="306" r:id="rId111"/>
    <p:sldId id="307" r:id="rId112"/>
    <p:sldId id="509" r:id="rId113"/>
    <p:sldId id="312" r:id="rId114"/>
    <p:sldId id="308" r:id="rId115"/>
    <p:sldId id="335" r:id="rId116"/>
    <p:sldId id="313" r:id="rId117"/>
    <p:sldId id="314" r:id="rId118"/>
    <p:sldId id="315" r:id="rId119"/>
    <p:sldId id="316" r:id="rId120"/>
    <p:sldId id="318" r:id="rId121"/>
    <p:sldId id="336" r:id="rId122"/>
    <p:sldId id="319" r:id="rId123"/>
    <p:sldId id="320" r:id="rId124"/>
    <p:sldId id="338" r:id="rId125"/>
    <p:sldId id="391" r:id="rId126"/>
    <p:sldId id="578" r:id="rId127"/>
    <p:sldId id="579" r:id="rId128"/>
    <p:sldId id="580" r:id="rId129"/>
    <p:sldId id="581" r:id="rId130"/>
    <p:sldId id="582" r:id="rId131"/>
    <p:sldId id="585" r:id="rId132"/>
    <p:sldId id="610" r:id="rId133"/>
    <p:sldId id="611" r:id="rId134"/>
    <p:sldId id="612" r:id="rId135"/>
    <p:sldId id="586" r:id="rId136"/>
    <p:sldId id="587" r:id="rId137"/>
    <p:sldId id="588" r:id="rId138"/>
    <p:sldId id="589" r:id="rId139"/>
    <p:sldId id="590" r:id="rId140"/>
    <p:sldId id="591" r:id="rId141"/>
    <p:sldId id="592" r:id="rId142"/>
    <p:sldId id="593" r:id="rId143"/>
    <p:sldId id="594" r:id="rId144"/>
    <p:sldId id="595" r:id="rId145"/>
    <p:sldId id="596" r:id="rId146"/>
    <p:sldId id="597" r:id="rId147"/>
    <p:sldId id="598" r:id="rId148"/>
    <p:sldId id="599" r:id="rId149"/>
    <p:sldId id="600" r:id="rId150"/>
    <p:sldId id="602" r:id="rId151"/>
    <p:sldId id="498" r:id="rId152"/>
    <p:sldId id="499" r:id="rId153"/>
    <p:sldId id="500" r:id="rId154"/>
    <p:sldId id="501" r:id="rId155"/>
    <p:sldId id="502" r:id="rId156"/>
    <p:sldId id="503" r:id="rId157"/>
    <p:sldId id="504" r:id="rId158"/>
    <p:sldId id="505" r:id="rId159"/>
    <p:sldId id="346" r:id="rId160"/>
    <p:sldId id="374" r:id="rId161"/>
    <p:sldId id="603" r:id="rId162"/>
    <p:sldId id="359" r:id="rId163"/>
    <p:sldId id="360" r:id="rId164"/>
    <p:sldId id="604" r:id="rId165"/>
    <p:sldId id="362" r:id="rId166"/>
    <p:sldId id="512" r:id="rId167"/>
    <p:sldId id="365" r:id="rId168"/>
    <p:sldId id="384" r:id="rId169"/>
    <p:sldId id="363" r:id="rId170"/>
    <p:sldId id="605" r:id="rId171"/>
    <p:sldId id="372" r:id="rId172"/>
    <p:sldId id="606" r:id="rId173"/>
    <p:sldId id="511" r:id="rId174"/>
    <p:sldId id="608" r:id="rId175"/>
    <p:sldId id="607" r:id="rId17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823B"/>
    <a:srgbClr val="FF0101"/>
    <a:srgbClr val="FCD802"/>
    <a:srgbClr val="7A973F"/>
    <a:srgbClr val="4198A1"/>
    <a:srgbClr val="CEB102"/>
    <a:srgbClr val="F8A15A"/>
    <a:srgbClr val="FF1919"/>
    <a:srgbClr val="D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6" autoAdjust="0"/>
    <p:restoredTop sz="81379" autoAdjust="0"/>
  </p:normalViewPr>
  <p:slideViewPr>
    <p:cSldViewPr>
      <p:cViewPr varScale="1">
        <p:scale>
          <a:sx n="75" d="100"/>
          <a:sy n="75" d="100"/>
        </p:scale>
        <p:origin x="132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notesMaster" Target="notesMasters/notesMaster1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67BD3-F307-4930-942F-4068687472B8}" type="datetimeFigureOut">
              <a:rPr lang="de-AT" smtClean="0"/>
              <a:pPr/>
              <a:t>11.06.2014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9FAB2-B6EE-4F33-AAFA-6A65AA5DC56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0319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13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DE489-2F1E-4021-8A33-6DD6E2EBAC9B}" type="slidenum">
              <a:rPr lang="de-AT" smtClean="0"/>
              <a:pPr/>
              <a:t>151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471750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DE489-2F1E-4021-8A33-6DD6E2EBAC9B}" type="slidenum">
              <a:rPr lang="de-AT" smtClean="0"/>
              <a:pPr/>
              <a:t>152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943688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DE489-2F1E-4021-8A33-6DD6E2EBAC9B}" type="slidenum">
              <a:rPr lang="de-AT" smtClean="0"/>
              <a:pPr/>
              <a:t>153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8322536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DE489-2F1E-4021-8A33-6DD6E2EBAC9B}" type="slidenum">
              <a:rPr lang="de-AT" smtClean="0"/>
              <a:pPr/>
              <a:t>154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4076388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DE489-2F1E-4021-8A33-6DD6E2EBAC9B}" type="slidenum">
              <a:rPr lang="de-AT" smtClean="0"/>
              <a:pPr/>
              <a:t>155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9090645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DE489-2F1E-4021-8A33-6DD6E2EBAC9B}" type="slidenum">
              <a:rPr lang="de-AT" smtClean="0"/>
              <a:pPr/>
              <a:t>156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532792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DE489-2F1E-4021-8A33-6DD6E2EBAC9B}" type="slidenum">
              <a:rPr lang="de-AT" smtClean="0"/>
              <a:pPr/>
              <a:t>157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95007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3298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1057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9FAB2-B6EE-4F33-AAFA-6A65AA5DC56B}" type="slidenum">
              <a:rPr lang="de-AT" smtClean="0"/>
              <a:pPr/>
              <a:t>168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2008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9FAB2-B6EE-4F33-AAFA-6A65AA5DC56B}" type="slidenum">
              <a:rPr lang="de-AT" smtClean="0"/>
              <a:pPr/>
              <a:t>169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489053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2501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9FAB2-B6EE-4F33-AAFA-6A65AA5DC56B}" type="slidenum">
              <a:rPr lang="de-AT" smtClean="0"/>
              <a:pPr/>
              <a:t>171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009953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13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91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9FAB2-B6EE-4F33-AAFA-6A65AA5DC56B}" type="slidenum">
              <a:rPr lang="de-AT" smtClean="0"/>
              <a:pPr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969584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927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175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17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9FAB2-B6EE-4F33-AAFA-6A65AA5DC56B}" type="slidenum">
              <a:rPr lang="de-AT" smtClean="0"/>
              <a:pPr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104675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756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33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674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756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989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027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027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010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903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05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9FAB2-B6EE-4F33-AAFA-6A65AA5DC56B}" type="slidenum">
              <a:rPr lang="de-AT" smtClean="0"/>
              <a:pPr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58461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338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05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100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100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052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100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890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470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904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90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9FAB2-B6EE-4F33-AAFA-6A65AA5DC56B}" type="slidenum">
              <a:rPr lang="de-AT" smtClean="0"/>
              <a:pPr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42846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403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894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894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646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9FAB2-B6EE-4F33-AAFA-6A65AA5DC56B}" type="slidenum">
              <a:rPr lang="de-AT" smtClean="0"/>
              <a:pPr/>
              <a:t>79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703770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285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438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143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200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5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295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576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606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9FAB2-B6EE-4F33-AAFA-6A65AA5DC56B}" type="slidenum">
              <a:rPr lang="de-AT" smtClean="0"/>
              <a:pPr/>
              <a:t>102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136289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9FAB2-B6EE-4F33-AAFA-6A65AA5DC56B}" type="slidenum">
              <a:rPr lang="de-AT" smtClean="0"/>
              <a:pPr/>
              <a:t>105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09203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9FAB2-B6EE-4F33-AAFA-6A65AA5DC56B}" type="slidenum">
              <a:rPr lang="de-AT" smtClean="0"/>
              <a:pPr/>
              <a:t>119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845697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9FAB2-B6EE-4F33-AAFA-6A65AA5DC56B}" type="slidenum">
              <a:rPr lang="de-AT" smtClean="0"/>
              <a:pPr/>
              <a:t>125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2521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253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9143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9143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91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253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106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9FAB2-B6EE-4F33-AAFA-6A65AA5DC56B}" type="slidenum">
              <a:rPr lang="de-AT" smtClean="0"/>
              <a:pPr/>
              <a:t>132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489887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756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7562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7083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9672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0182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018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01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2803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018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0182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0182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0182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0182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0182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521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521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521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CEC9D-DA07-D448-9E3C-C0C59BA91889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17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in_light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00" y="-18000"/>
            <a:ext cx="9238518" cy="692350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30D48-0641-49FC-B9D4-07092898E6E7}" type="datetimeFigureOut">
              <a:rPr lang="de-AT" smtClean="0"/>
              <a:pPr/>
              <a:t>11.06.2014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C136-1FC4-4050-90C2-4A0691CC778A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1559" y="3598795"/>
            <a:ext cx="8001912" cy="20110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3000" b="1" kern="1200" baseline="0" dirty="0" smtClean="0">
                <a:solidFill>
                  <a:schemeClr val="bg1"/>
                </a:solidFill>
                <a:effectLst>
                  <a:outerShdw blurRad="127000" dist="25400" dir="3600000" algn="tl" rotWithShape="0">
                    <a:srgbClr val="000000">
                      <a:alpha val="70000"/>
                    </a:srgbClr>
                  </a:outerShdw>
                </a:effectLst>
                <a:latin typeface="Verdana"/>
                <a:ea typeface="+mn-ea"/>
                <a:cs typeface="Verdana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30D48-0641-49FC-B9D4-07092898E6E7}" type="datetimeFigureOut">
              <a:rPr lang="de-AT" smtClean="0"/>
              <a:pPr/>
              <a:t>11.06.2014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C136-1FC4-4050-90C2-4A0691CC778A}" type="slidenum">
              <a:rPr lang="de-AT" smtClean="0"/>
              <a:pPr/>
              <a:t>‹Nr.›</a:t>
            </a:fld>
            <a:endParaRPr lang="de-A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30D48-0641-49FC-B9D4-07092898E6E7}" type="datetimeFigureOut">
              <a:rPr lang="de-AT" smtClean="0"/>
              <a:pPr/>
              <a:t>11.06.2014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C136-1FC4-4050-90C2-4A0691CC778A}" type="slidenum">
              <a:rPr lang="de-AT" smtClean="0"/>
              <a:pPr/>
              <a:t>‹Nr.›</a:t>
            </a:fld>
            <a:endParaRPr lang="de-A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844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2FE5D-5795-46DF-BB65-71A9D8D858B9}" type="datetimeFigureOut">
              <a:rPr lang="de-AT" smtClean="0"/>
              <a:pPr/>
              <a:t>11.06.2014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E7C4-1FA0-49B9-95B7-195041C5F339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10299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in_light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00" y="-18000"/>
            <a:ext cx="9238518" cy="692350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11559" y="3598795"/>
            <a:ext cx="8001912" cy="20110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3000" b="1" kern="1200" baseline="0" dirty="0" smtClean="0">
                <a:solidFill>
                  <a:schemeClr val="bg1"/>
                </a:solidFill>
                <a:effectLst>
                  <a:outerShdw blurRad="127000" dist="25400" dir="3600000" algn="tl" rotWithShape="0">
                    <a:srgbClr val="000000">
                      <a:alpha val="70000"/>
                    </a:srgbClr>
                  </a:outerShdw>
                </a:effectLst>
                <a:latin typeface="Verdana"/>
                <a:ea typeface="+mn-ea"/>
                <a:cs typeface="Verdana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511559" y="5698094"/>
            <a:ext cx="8001913" cy="688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en-GB" sz="1800" b="1" kern="1200" spc="50" dirty="0" smtClean="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9948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in_light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00" y="-18000"/>
            <a:ext cx="9238518" cy="692350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11559" y="3598795"/>
            <a:ext cx="8001912" cy="20110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3000" b="1" kern="1200" baseline="0" dirty="0" smtClean="0">
                <a:solidFill>
                  <a:schemeClr val="bg1"/>
                </a:solidFill>
                <a:effectLst>
                  <a:outerShdw blurRad="127000" dist="25400" dir="3600000" algn="tl" rotWithShape="0">
                    <a:srgbClr val="000000">
                      <a:alpha val="70000"/>
                    </a:srgbClr>
                  </a:outerShdw>
                </a:effectLst>
                <a:latin typeface="Verdana"/>
                <a:ea typeface="+mn-ea"/>
                <a:cs typeface="Verdana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511559" y="5698094"/>
            <a:ext cx="8001913" cy="688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en-GB" sz="1800" b="1" kern="1200" spc="50" dirty="0" smtClean="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8294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352928" cy="792088"/>
          </a:xfrm>
        </p:spPr>
        <p:txBody>
          <a:bodyPr anchor="t" anchorCtr="0">
            <a:normAutofit/>
          </a:bodyPr>
          <a:lstStyle>
            <a:lvl1pPr algn="l">
              <a:defRPr sz="3600" b="1"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68760"/>
            <a:ext cx="8352928" cy="4896544"/>
          </a:xfrm>
        </p:spPr>
        <p:txBody>
          <a:bodyPr>
            <a:normAutofit/>
          </a:bodyPr>
          <a:lstStyle>
            <a:lvl1pPr>
              <a:buNone/>
              <a:defRPr sz="3000">
                <a:latin typeface="Century Gothic" pitchFamily="34" charset="0"/>
              </a:defRPr>
            </a:lvl1pPr>
            <a:lvl2pPr>
              <a:buFont typeface="Symbol" pitchFamily="18" charset="2"/>
              <a:buNone/>
              <a:defRPr sz="2600">
                <a:latin typeface="Century Gothic" pitchFamily="34" charset="0"/>
              </a:defRPr>
            </a:lvl2pPr>
            <a:lvl3pPr>
              <a:buNone/>
              <a:defRPr sz="2200">
                <a:latin typeface="Century Gothic" pitchFamily="34" charset="0"/>
              </a:defRPr>
            </a:lvl3pPr>
            <a:lvl4pPr>
              <a:buNone/>
              <a:defRPr sz="2000">
                <a:latin typeface="Century Gothic" pitchFamily="34" charset="0"/>
              </a:defRPr>
            </a:lvl4pPr>
            <a:lvl5pPr>
              <a:buNone/>
              <a:defRPr sz="2000">
                <a:latin typeface="Century Gothic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30D48-0641-49FC-B9D4-07092898E6E7}" type="datetimeFigureOut">
              <a:rPr lang="de-AT" smtClean="0"/>
              <a:pPr/>
              <a:t>11.06.2014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C136-1FC4-4050-90C2-4A0691CC778A}" type="slidenum">
              <a:rPr lang="de-AT" smtClean="0"/>
              <a:pPr/>
              <a:t>‹Nr.›</a:t>
            </a:fld>
            <a:endParaRPr lang="de-A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30D48-0641-49FC-B9D4-07092898E6E7}" type="datetimeFigureOut">
              <a:rPr lang="de-AT" smtClean="0"/>
              <a:pPr/>
              <a:t>11.06.2014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C136-1FC4-4050-90C2-4A0691CC778A}" type="slidenum">
              <a:rPr lang="de-AT" smtClean="0"/>
              <a:pPr/>
              <a:t>‹Nr.›</a:t>
            </a:fld>
            <a:endParaRPr lang="de-A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30D48-0641-49FC-B9D4-07092898E6E7}" type="datetimeFigureOut">
              <a:rPr lang="de-AT" smtClean="0"/>
              <a:pPr/>
              <a:t>11.06.2014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C136-1FC4-4050-90C2-4A0691CC778A}" type="slidenum">
              <a:rPr lang="de-AT" smtClean="0"/>
              <a:pPr/>
              <a:t>‹Nr.›</a:t>
            </a:fld>
            <a:endParaRPr lang="de-A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30D48-0641-49FC-B9D4-07092898E6E7}" type="datetimeFigureOut">
              <a:rPr lang="de-AT" smtClean="0"/>
              <a:pPr/>
              <a:t>11.06.2014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C136-1FC4-4050-90C2-4A0691CC778A}" type="slidenum">
              <a:rPr lang="de-AT" smtClean="0"/>
              <a:pPr/>
              <a:t>‹Nr.›</a:t>
            </a:fld>
            <a:endParaRPr lang="de-A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30D48-0641-49FC-B9D4-07092898E6E7}" type="datetimeFigureOut">
              <a:rPr lang="de-AT" smtClean="0"/>
              <a:pPr/>
              <a:t>11.06.2014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C136-1FC4-4050-90C2-4A0691CC778A}" type="slidenum">
              <a:rPr lang="de-AT" smtClean="0"/>
              <a:pPr/>
              <a:t>‹Nr.›</a:t>
            </a:fld>
            <a:endParaRPr lang="de-A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30D48-0641-49FC-B9D4-07092898E6E7}" type="datetimeFigureOut">
              <a:rPr lang="de-AT" smtClean="0"/>
              <a:pPr/>
              <a:t>11.06.2014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C136-1FC4-4050-90C2-4A0691CC778A}" type="slidenum">
              <a:rPr lang="de-AT" smtClean="0"/>
              <a:pPr/>
              <a:t>‹Nr.›</a:t>
            </a:fld>
            <a:endParaRPr lang="de-A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30D48-0641-49FC-B9D4-07092898E6E7}" type="datetimeFigureOut">
              <a:rPr lang="de-AT" smtClean="0"/>
              <a:pPr/>
              <a:t>11.06.2014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C136-1FC4-4050-90C2-4A0691CC778A}" type="slidenum">
              <a:rPr lang="de-AT" smtClean="0"/>
              <a:pPr/>
              <a:t>‹Nr.›</a:t>
            </a:fld>
            <a:endParaRPr lang="de-A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30D48-0641-49FC-B9D4-07092898E6E7}" type="datetimeFigureOut">
              <a:rPr lang="de-AT" smtClean="0"/>
              <a:pPr/>
              <a:t>11.06.2014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C136-1FC4-4050-90C2-4A0691CC778A}" type="slidenum">
              <a:rPr lang="de-AT" smtClean="0"/>
              <a:pPr/>
              <a:t>‹Nr.›</a:t>
            </a:fld>
            <a:endParaRPr lang="de-A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30D48-0641-49FC-B9D4-07092898E6E7}" type="datetimeFigureOut">
              <a:rPr lang="de-AT" smtClean="0"/>
              <a:pPr/>
              <a:t>11.06.2014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BC136-1FC4-4050-90C2-4A0691CC778A}" type="slidenum">
              <a:rPr lang="de-AT" smtClean="0"/>
              <a:pPr/>
              <a:t>‹Nr.›</a:t>
            </a:fld>
            <a:endParaRPr lang="de-A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3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reevis.net" TargetMode="External"/><Relationship Id="rId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8.png"/><Relationship Id="rId3" Type="http://schemas.openxmlformats.org/officeDocument/2006/relationships/image" Target="../media/image9.png"/><Relationship Id="rId21" Type="http://schemas.openxmlformats.org/officeDocument/2006/relationships/image" Target="../media/image31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17" Type="http://schemas.openxmlformats.org/officeDocument/2006/relationships/image" Target="../media/image27.png"/><Relationship Id="rId2" Type="http://schemas.openxmlformats.org/officeDocument/2006/relationships/image" Target="../media/image23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24" Type="http://schemas.openxmlformats.org/officeDocument/2006/relationships/image" Target="../media/image34.jpeg"/><Relationship Id="rId5" Type="http://schemas.openxmlformats.org/officeDocument/2006/relationships/image" Target="../media/image11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17.png"/><Relationship Id="rId19" Type="http://schemas.openxmlformats.org/officeDocument/2006/relationships/image" Target="../media/image29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20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88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6.png"/><Relationship Id="rId5" Type="http://schemas.openxmlformats.org/officeDocument/2006/relationships/image" Target="../media/image209.png"/><Relationship Id="rId10" Type="http://schemas.openxmlformats.org/officeDocument/2006/relationships/image" Target="../media/image200.png"/><Relationship Id="rId4" Type="http://schemas.openxmlformats.org/officeDocument/2006/relationships/image" Target="../media/image208.png"/><Relationship Id="rId9" Type="http://schemas.openxmlformats.org/officeDocument/2006/relationships/image" Target="../media/image15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audio" Target="../media/audio1.bin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5.png"/><Relationship Id="rId5" Type="http://schemas.openxmlformats.org/officeDocument/2006/relationships/image" Target="../media/image211.png"/><Relationship Id="rId4" Type="http://schemas.openxmlformats.org/officeDocument/2006/relationships/audio" Target="../media/audio2.bin"/><Relationship Id="rId9" Type="http://schemas.openxmlformats.org/officeDocument/2006/relationships/image" Target="../media/image213.gi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audio" Target="../media/audio1.bin"/><Relationship Id="rId7" Type="http://schemas.openxmlformats.org/officeDocument/2006/relationships/image" Target="../media/image213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7.png"/><Relationship Id="rId5" Type="http://schemas.openxmlformats.org/officeDocument/2006/relationships/image" Target="../media/image211.png"/><Relationship Id="rId4" Type="http://schemas.openxmlformats.org/officeDocument/2006/relationships/audio" Target="../media/audio2.bin"/><Relationship Id="rId9" Type="http://schemas.openxmlformats.org/officeDocument/2006/relationships/image" Target="../media/image214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gif"/><Relationship Id="rId3" Type="http://schemas.openxmlformats.org/officeDocument/2006/relationships/audio" Target="../media/audio1.bin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5.png"/><Relationship Id="rId5" Type="http://schemas.openxmlformats.org/officeDocument/2006/relationships/image" Target="../media/image211.png"/><Relationship Id="rId4" Type="http://schemas.openxmlformats.org/officeDocument/2006/relationships/audio" Target="../media/audio2.bin"/><Relationship Id="rId9" Type="http://schemas.openxmlformats.org/officeDocument/2006/relationships/image" Target="../media/image2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223.png"/><Relationship Id="rId3" Type="http://schemas.openxmlformats.org/officeDocument/2006/relationships/image" Target="../media/image216.png"/><Relationship Id="rId7" Type="http://schemas.openxmlformats.org/officeDocument/2006/relationships/image" Target="../media/image198.png"/><Relationship Id="rId12" Type="http://schemas.openxmlformats.org/officeDocument/2006/relationships/image" Target="../media/image22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8.png"/><Relationship Id="rId11" Type="http://schemas.openxmlformats.org/officeDocument/2006/relationships/image" Target="../media/image221.png"/><Relationship Id="rId5" Type="http://schemas.openxmlformats.org/officeDocument/2006/relationships/image" Target="../media/image218.png"/><Relationship Id="rId10" Type="http://schemas.openxmlformats.org/officeDocument/2006/relationships/image" Target="../media/image220.png"/><Relationship Id="rId4" Type="http://schemas.openxmlformats.org/officeDocument/2006/relationships/image" Target="../media/image217.png"/><Relationship Id="rId9" Type="http://schemas.openxmlformats.org/officeDocument/2006/relationships/image" Target="../media/image21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8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7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8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8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4.png"/><Relationship Id="rId3" Type="http://schemas.openxmlformats.org/officeDocument/2006/relationships/image" Target="../media/image227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17" Type="http://schemas.openxmlformats.org/officeDocument/2006/relationships/image" Target="../media/image218.png"/><Relationship Id="rId2" Type="http://schemas.openxmlformats.org/officeDocument/2006/relationships/notesSlide" Target="../notesSlides/notesSlide90.xml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232.png"/><Relationship Id="rId5" Type="http://schemas.openxmlformats.org/officeDocument/2006/relationships/image" Target="../media/image31.png"/><Relationship Id="rId15" Type="http://schemas.openxmlformats.org/officeDocument/2006/relationships/image" Target="../media/image236.png"/><Relationship Id="rId10" Type="http://schemas.openxmlformats.org/officeDocument/2006/relationships/image" Target="../media/image202.png"/><Relationship Id="rId4" Type="http://schemas.openxmlformats.org/officeDocument/2006/relationships/image" Target="../media/image32.png"/><Relationship Id="rId9" Type="http://schemas.openxmlformats.org/officeDocument/2006/relationships/image" Target="../media/image231.png"/><Relationship Id="rId14" Type="http://schemas.openxmlformats.org/officeDocument/2006/relationships/image" Target="../media/image235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27.png"/><Relationship Id="rId7" Type="http://schemas.openxmlformats.org/officeDocument/2006/relationships/image" Target="../media/image228.png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239.png"/><Relationship Id="rId5" Type="http://schemas.openxmlformats.org/officeDocument/2006/relationships/image" Target="../media/image31.png"/><Relationship Id="rId10" Type="http://schemas.openxmlformats.org/officeDocument/2006/relationships/image" Target="../media/image202.png"/><Relationship Id="rId4" Type="http://schemas.openxmlformats.org/officeDocument/2006/relationships/image" Target="../media/image32.png"/><Relationship Id="rId9" Type="http://schemas.openxmlformats.org/officeDocument/2006/relationships/image" Target="../media/image209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27.png"/><Relationship Id="rId7" Type="http://schemas.openxmlformats.org/officeDocument/2006/relationships/image" Target="../media/image22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231.png"/><Relationship Id="rId5" Type="http://schemas.openxmlformats.org/officeDocument/2006/relationships/image" Target="../media/image31.png"/><Relationship Id="rId10" Type="http://schemas.openxmlformats.org/officeDocument/2006/relationships/image" Target="../media/image243.png"/><Relationship Id="rId4" Type="http://schemas.openxmlformats.org/officeDocument/2006/relationships/image" Target="../media/image32.png"/><Relationship Id="rId9" Type="http://schemas.openxmlformats.org/officeDocument/2006/relationships/image" Target="../media/image242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27.png"/><Relationship Id="rId7" Type="http://schemas.openxmlformats.org/officeDocument/2006/relationships/image" Target="../media/image228.png"/><Relationship Id="rId12" Type="http://schemas.openxmlformats.org/officeDocument/2006/relationships/image" Target="../media/image17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246.png"/><Relationship Id="rId5" Type="http://schemas.openxmlformats.org/officeDocument/2006/relationships/image" Target="../media/image31.png"/><Relationship Id="rId10" Type="http://schemas.openxmlformats.org/officeDocument/2006/relationships/image" Target="../media/image245.png"/><Relationship Id="rId4" Type="http://schemas.openxmlformats.org/officeDocument/2006/relationships/image" Target="../media/image32.png"/><Relationship Id="rId9" Type="http://schemas.openxmlformats.org/officeDocument/2006/relationships/image" Target="../media/image244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27.png"/><Relationship Id="rId7" Type="http://schemas.openxmlformats.org/officeDocument/2006/relationships/image" Target="../media/image22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22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8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86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5.png"/><Relationship Id="rId11" Type="http://schemas.openxmlformats.org/officeDocument/2006/relationships/image" Target="../media/image249.png"/><Relationship Id="rId5" Type="http://schemas.openxmlformats.org/officeDocument/2006/relationships/image" Target="../media/image164.png"/><Relationship Id="rId10" Type="http://schemas.openxmlformats.org/officeDocument/2006/relationships/image" Target="../media/image248.png"/><Relationship Id="rId4" Type="http://schemas.openxmlformats.org/officeDocument/2006/relationships/image" Target="../media/image87.png"/><Relationship Id="rId9" Type="http://schemas.openxmlformats.org/officeDocument/2006/relationships/image" Target="../media/image222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86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5.png"/><Relationship Id="rId11" Type="http://schemas.openxmlformats.org/officeDocument/2006/relationships/image" Target="../media/image252.png"/><Relationship Id="rId5" Type="http://schemas.openxmlformats.org/officeDocument/2006/relationships/image" Target="../media/image164.png"/><Relationship Id="rId10" Type="http://schemas.openxmlformats.org/officeDocument/2006/relationships/image" Target="../media/image251.png"/><Relationship Id="rId4" Type="http://schemas.openxmlformats.org/officeDocument/2006/relationships/image" Target="../media/image87.png"/><Relationship Id="rId9" Type="http://schemas.openxmlformats.org/officeDocument/2006/relationships/image" Target="../media/image134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86.png"/><Relationship Id="rId7" Type="http://schemas.openxmlformats.org/officeDocument/2006/relationships/image" Target="../media/image219.png"/><Relationship Id="rId12" Type="http://schemas.openxmlformats.org/officeDocument/2006/relationships/image" Target="../media/image22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5.png"/><Relationship Id="rId11" Type="http://schemas.openxmlformats.org/officeDocument/2006/relationships/image" Target="../media/image252.png"/><Relationship Id="rId5" Type="http://schemas.openxmlformats.org/officeDocument/2006/relationships/image" Target="../media/image164.png"/><Relationship Id="rId10" Type="http://schemas.openxmlformats.org/officeDocument/2006/relationships/image" Target="../media/image251.png"/><Relationship Id="rId4" Type="http://schemas.openxmlformats.org/officeDocument/2006/relationships/image" Target="../media/image87.png"/><Relationship Id="rId9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4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7.png"/><Relationship Id="rId4" Type="http://schemas.openxmlformats.org/officeDocument/2006/relationships/image" Target="../media/image26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png"/><Relationship Id="rId4" Type="http://schemas.openxmlformats.org/officeDocument/2006/relationships/image" Target="../media/image25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7.png"/><Relationship Id="rId4" Type="http://schemas.openxmlformats.org/officeDocument/2006/relationships/image" Target="../media/image26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jpeg"/><Relationship Id="rId4" Type="http://schemas.openxmlformats.org/officeDocument/2006/relationships/image" Target="../media/image255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7.png"/><Relationship Id="rId7" Type="http://schemas.openxmlformats.org/officeDocument/2006/relationships/image" Target="../media/image30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Relationship Id="rId9" Type="http://schemas.openxmlformats.org/officeDocument/2006/relationships/image" Target="../media/image32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271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3.png"/><Relationship Id="rId5" Type="http://schemas.openxmlformats.org/officeDocument/2006/relationships/image" Target="../media/image162.png"/><Relationship Id="rId4" Type="http://schemas.openxmlformats.org/officeDocument/2006/relationships/image" Target="../media/image163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5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jpe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5" Type="http://schemas.openxmlformats.org/officeDocument/2006/relationships/image" Target="../media/image278.png"/><Relationship Id="rId10" Type="http://schemas.openxmlformats.org/officeDocument/2006/relationships/image" Target="../media/image14.png"/><Relationship Id="rId4" Type="http://schemas.openxmlformats.org/officeDocument/2006/relationships/image" Target="../media/image277.jpe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7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1.png"/><Relationship Id="rId10" Type="http://schemas.openxmlformats.org/officeDocument/2006/relationships/image" Target="../media/image291.png"/><Relationship Id="rId4" Type="http://schemas.openxmlformats.org/officeDocument/2006/relationships/image" Target="../media/image280.png"/><Relationship Id="rId9" Type="http://schemas.openxmlformats.org/officeDocument/2006/relationships/image" Target="../media/image40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8.png"/><Relationship Id="rId3" Type="http://schemas.openxmlformats.org/officeDocument/2006/relationships/image" Target="../media/image9.png"/><Relationship Id="rId21" Type="http://schemas.openxmlformats.org/officeDocument/2006/relationships/image" Target="../media/image31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17" Type="http://schemas.openxmlformats.org/officeDocument/2006/relationships/image" Target="../media/image27.png"/><Relationship Id="rId2" Type="http://schemas.openxmlformats.org/officeDocument/2006/relationships/image" Target="../media/image23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24" Type="http://schemas.openxmlformats.org/officeDocument/2006/relationships/image" Target="../media/image34.jpeg"/><Relationship Id="rId5" Type="http://schemas.openxmlformats.org/officeDocument/2006/relationships/image" Target="../media/image11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17.png"/><Relationship Id="rId19" Type="http://schemas.openxmlformats.org/officeDocument/2006/relationships/image" Target="../media/image29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11" Type="http://schemas.openxmlformats.org/officeDocument/2006/relationships/image" Target="../media/image53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57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57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64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87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11" Type="http://schemas.openxmlformats.org/officeDocument/2006/relationships/image" Target="../media/image62.png"/><Relationship Id="rId5" Type="http://schemas.openxmlformats.org/officeDocument/2006/relationships/image" Target="../media/image47.png"/><Relationship Id="rId10" Type="http://schemas.openxmlformats.org/officeDocument/2006/relationships/image" Target="../media/image59.png"/><Relationship Id="rId4" Type="http://schemas.openxmlformats.org/officeDocument/2006/relationships/image" Target="../media/image46.png"/><Relationship Id="rId9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ulerdiagrams.org/eulerAPE" TargetMode="External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emf"/><Relationship Id="rId9" Type="http://schemas.openxmlformats.org/officeDocument/2006/relationships/image" Target="../media/image97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4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emf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hyperlink" Target="http://www.eulerdiagrams.org/eulerGlyphs" TargetMode="External"/><Relationship Id="rId9" Type="http://schemas.openxmlformats.org/officeDocument/2006/relationships/image" Target="../media/image10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74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04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9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11" Type="http://schemas.openxmlformats.org/officeDocument/2006/relationships/image" Target="../media/image120.png"/><Relationship Id="rId5" Type="http://schemas.openxmlformats.org/officeDocument/2006/relationships/image" Target="../media/image112.png"/><Relationship Id="rId10" Type="http://schemas.openxmlformats.org/officeDocument/2006/relationships/image" Target="../media/image104.emf"/><Relationship Id="rId4" Type="http://schemas.openxmlformats.org/officeDocument/2006/relationships/image" Target="../media/image74.png"/><Relationship Id="rId9" Type="http://schemas.openxmlformats.org/officeDocument/2006/relationships/image" Target="../media/image11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61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5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559" y="3287360"/>
            <a:ext cx="8001912" cy="1840057"/>
          </a:xfrm>
        </p:spPr>
        <p:txBody>
          <a:bodyPr anchor="t"/>
          <a:lstStyle/>
          <a:p>
            <a:r>
              <a:rPr lang="en-US" sz="2700" dirty="0" smtClean="0"/>
              <a:t>Visualizing </a:t>
            </a:r>
            <a:r>
              <a:rPr lang="en-US" sz="2700" dirty="0"/>
              <a:t>Sets and </a:t>
            </a:r>
            <a:r>
              <a:rPr lang="en-US" sz="2700" dirty="0" smtClean="0"/>
              <a:t>Set</a:t>
            </a:r>
            <a:r>
              <a:rPr lang="en-US" sz="2700" dirty="0"/>
              <a:t>-typed 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>Data</a:t>
            </a:r>
            <a:r>
              <a:rPr lang="en-US" sz="2700" dirty="0"/>
              <a:t>: State-of-the-Art and Future </a:t>
            </a:r>
            <a:r>
              <a:rPr lang="en-US" sz="2700" dirty="0" smtClean="0"/>
              <a:t>Challenges </a:t>
            </a:r>
            <a:br>
              <a:rPr lang="en-US" sz="2700" dirty="0" smtClean="0"/>
            </a:br>
            <a:endParaRPr lang="en-US" sz="2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818" y="5131428"/>
            <a:ext cx="1337907" cy="688005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1300" dirty="0" smtClean="0"/>
              <a:t>Bilal          </a:t>
            </a:r>
          </a:p>
          <a:p>
            <a:pPr algn="ctr">
              <a:lnSpc>
                <a:spcPct val="80000"/>
              </a:lnSpc>
            </a:pPr>
            <a:r>
              <a:rPr lang="en-US" sz="1300" dirty="0" err="1" smtClean="0"/>
              <a:t>Alsallakh</a:t>
            </a:r>
            <a:endParaRPr lang="en-US" sz="1300" dirty="0"/>
          </a:p>
        </p:txBody>
      </p:sp>
      <p:pic>
        <p:nvPicPr>
          <p:cNvPr id="5" name="Picture 4" descr="bil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9" y="5804265"/>
            <a:ext cx="969747" cy="1088640"/>
          </a:xfrm>
          <a:prstGeom prst="rect">
            <a:avLst/>
          </a:prstGeom>
        </p:spPr>
      </p:pic>
      <p:pic>
        <p:nvPicPr>
          <p:cNvPr id="6" name="Picture 5" descr="helwi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248" y="5736227"/>
            <a:ext cx="827595" cy="1156678"/>
          </a:xfrm>
          <a:prstGeom prst="rect">
            <a:avLst/>
          </a:prstGeom>
        </p:spPr>
      </p:pic>
      <p:pic>
        <p:nvPicPr>
          <p:cNvPr id="7" name="Picture 6" descr="luan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88" y="5736227"/>
            <a:ext cx="1147598" cy="1156678"/>
          </a:xfrm>
          <a:prstGeom prst="rect">
            <a:avLst/>
          </a:prstGeom>
        </p:spPr>
      </p:pic>
      <p:pic>
        <p:nvPicPr>
          <p:cNvPr id="8" name="Picture 7" descr="peter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7825912" y="5796060"/>
            <a:ext cx="1009586" cy="1096845"/>
          </a:xfrm>
          <a:prstGeom prst="rect">
            <a:avLst/>
          </a:prstGeom>
        </p:spPr>
      </p:pic>
      <p:pic>
        <p:nvPicPr>
          <p:cNvPr id="9" name="Picture 8" descr="silvia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35" y="5736227"/>
            <a:ext cx="1071735" cy="1156678"/>
          </a:xfrm>
          <a:prstGeom prst="rect">
            <a:avLst/>
          </a:prstGeom>
        </p:spPr>
      </p:pic>
      <p:pic>
        <p:nvPicPr>
          <p:cNvPr id="10" name="Picture 9" descr="wolfgang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59" y="5748679"/>
            <a:ext cx="1124150" cy="1156678"/>
          </a:xfrm>
          <a:prstGeom prst="rect">
            <a:avLst/>
          </a:prstGeom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1627867" y="5131428"/>
            <a:ext cx="1337907" cy="688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GB" sz="1800" b="1" kern="1200" spc="50" dirty="0" smtClean="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300" dirty="0" smtClean="0"/>
              <a:t>Luana</a:t>
            </a:r>
          </a:p>
          <a:p>
            <a:pPr algn="ctr">
              <a:lnSpc>
                <a:spcPct val="80000"/>
              </a:lnSpc>
            </a:pPr>
            <a:r>
              <a:rPr lang="en-US" sz="1300" dirty="0" smtClean="0"/>
              <a:t>Micallef</a:t>
            </a:r>
            <a:endParaRPr lang="en-US" sz="1300" dirty="0"/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3080367" y="5131428"/>
            <a:ext cx="1337907" cy="688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GB" sz="1800" b="1" kern="1200" spc="50" dirty="0" smtClean="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300" dirty="0" smtClean="0"/>
              <a:t>Wolfgang</a:t>
            </a:r>
          </a:p>
          <a:p>
            <a:pPr algn="ctr">
              <a:lnSpc>
                <a:spcPct val="80000"/>
              </a:lnSpc>
            </a:pPr>
            <a:r>
              <a:rPr lang="en-US" sz="1300" dirty="0" err="1" smtClean="0"/>
              <a:t>Aigner</a:t>
            </a:r>
            <a:endParaRPr lang="en-US" sz="1300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4545318" y="5131428"/>
            <a:ext cx="1337907" cy="688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GB" sz="1800" b="1" kern="1200" spc="50" dirty="0" smtClean="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300" dirty="0" err="1" smtClean="0"/>
              <a:t>Helwig</a:t>
            </a:r>
            <a:endParaRPr lang="en-US" sz="1300" dirty="0" smtClean="0"/>
          </a:p>
          <a:p>
            <a:pPr algn="ctr">
              <a:lnSpc>
                <a:spcPct val="80000"/>
              </a:lnSpc>
            </a:pPr>
            <a:r>
              <a:rPr lang="en-US" sz="1300" dirty="0" smtClean="0"/>
              <a:t>Hauser</a:t>
            </a:r>
            <a:endParaRPr lang="en-US" sz="1300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6084975" y="5131428"/>
            <a:ext cx="1337907" cy="688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GB" sz="1800" b="1" kern="1200" spc="50" dirty="0" smtClean="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300" dirty="0" smtClean="0"/>
              <a:t>Silvia</a:t>
            </a:r>
          </a:p>
          <a:p>
            <a:pPr algn="ctr">
              <a:lnSpc>
                <a:spcPct val="80000"/>
              </a:lnSpc>
            </a:pPr>
            <a:r>
              <a:rPr lang="en-US" sz="1300" dirty="0" err="1" smtClean="0"/>
              <a:t>Miksch</a:t>
            </a:r>
            <a:endParaRPr lang="en-US" sz="1300" dirty="0"/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7637084" y="5131428"/>
            <a:ext cx="1337907" cy="688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GB" sz="1800" b="1" kern="1200" spc="50" dirty="0" smtClean="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300" dirty="0" smtClean="0"/>
              <a:t>Peter</a:t>
            </a:r>
          </a:p>
          <a:p>
            <a:pPr algn="ctr">
              <a:lnSpc>
                <a:spcPct val="80000"/>
              </a:lnSpc>
            </a:pPr>
            <a:r>
              <a:rPr lang="en-US" sz="1300" dirty="0" smtClean="0"/>
              <a:t>Rodgers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16479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483768" y="2924944"/>
            <a:ext cx="4104456" cy="2880320"/>
          </a:xfrm>
          <a:prstGeom prst="rect">
            <a:avLst/>
          </a:prstGeom>
          <a:solidFill>
            <a:schemeClr val="tx2">
              <a:lumMod val="20000"/>
              <a:lumOff val="80000"/>
              <a:alpha val="49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tangle 10"/>
          <p:cNvSpPr/>
          <p:nvPr/>
        </p:nvSpPr>
        <p:spPr>
          <a:xfrm>
            <a:off x="2736304" y="3119760"/>
            <a:ext cx="2463448" cy="2469480"/>
          </a:xfrm>
          <a:prstGeom prst="rect">
            <a:avLst/>
          </a:prstGeom>
          <a:solidFill>
            <a:schemeClr val="bg2">
              <a:lumMod val="75000"/>
              <a:alpha val="49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tangle 7"/>
          <p:cNvSpPr/>
          <p:nvPr/>
        </p:nvSpPr>
        <p:spPr>
          <a:xfrm>
            <a:off x="2843808" y="4365104"/>
            <a:ext cx="2232248" cy="1144868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tangle 9"/>
          <p:cNvSpPr/>
          <p:nvPr/>
        </p:nvSpPr>
        <p:spPr>
          <a:xfrm>
            <a:off x="5314672" y="3119760"/>
            <a:ext cx="1057528" cy="2469480"/>
          </a:xfrm>
          <a:prstGeom prst="rect">
            <a:avLst/>
          </a:prstGeom>
          <a:solidFill>
            <a:schemeClr val="bg2">
              <a:lumMod val="75000"/>
              <a:alpha val="49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2" name="Picture 7" descr="C:\dev\EuroVis2014STAR\images\authors\luan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3193" y="3324540"/>
            <a:ext cx="827584" cy="827584"/>
          </a:xfrm>
          <a:prstGeom prst="rect">
            <a:avLst/>
          </a:prstGeom>
          <a:solidFill>
            <a:schemeClr val="tx1">
              <a:lumMod val="50000"/>
              <a:lumOff val="50000"/>
              <a:alpha val="49000"/>
            </a:schemeClr>
          </a:solidFill>
          <a:ln w="25400">
            <a:noFill/>
          </a:ln>
        </p:spPr>
      </p:pic>
      <p:pic>
        <p:nvPicPr>
          <p:cNvPr id="13" name="Picture 4" descr="C:\dev\EuroVis2014STAR\images\authors\silvi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4509120"/>
            <a:ext cx="827584" cy="888540"/>
          </a:xfrm>
          <a:prstGeom prst="rect">
            <a:avLst/>
          </a:prstGeom>
          <a:solidFill>
            <a:schemeClr val="tx1">
              <a:lumMod val="50000"/>
              <a:lumOff val="50000"/>
              <a:alpha val="49000"/>
            </a:schemeClr>
          </a:solidFill>
          <a:ln w="25400">
            <a:noFill/>
          </a:ln>
        </p:spPr>
      </p:pic>
      <p:pic>
        <p:nvPicPr>
          <p:cNvPr id="14" name="Picture 2" descr="C:\dev\EuroVis2014STAR\images\authors\bila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4336" y="3324540"/>
            <a:ext cx="827584" cy="827584"/>
          </a:xfrm>
          <a:prstGeom prst="rect">
            <a:avLst/>
          </a:prstGeom>
          <a:solidFill>
            <a:schemeClr val="tx1">
              <a:lumMod val="50000"/>
              <a:lumOff val="50000"/>
              <a:alpha val="49000"/>
            </a:schemeClr>
          </a:solidFill>
          <a:ln w="25400">
            <a:noFill/>
          </a:ln>
        </p:spPr>
      </p:pic>
      <p:pic>
        <p:nvPicPr>
          <p:cNvPr id="15" name="Picture 3" descr="C:\dev\EuroVis2014STAR\images\authors\peter.png"/>
          <p:cNvPicPr>
            <a:picLocks noChangeAspect="1" noChangeArrowheads="1"/>
          </p:cNvPicPr>
          <p:nvPr/>
        </p:nvPicPr>
        <p:blipFill>
          <a:blip r:embed="rId5" cstate="print"/>
          <a:srcRect l="6690" r="13028" b="1721"/>
          <a:stretch>
            <a:fillRect/>
          </a:stretch>
        </p:blipFill>
        <p:spPr bwMode="auto">
          <a:xfrm>
            <a:off x="5436096" y="4509120"/>
            <a:ext cx="827583" cy="896548"/>
          </a:xfrm>
          <a:prstGeom prst="rect">
            <a:avLst/>
          </a:prstGeom>
          <a:solidFill>
            <a:schemeClr val="tx1">
              <a:lumMod val="50000"/>
              <a:lumOff val="50000"/>
              <a:alpha val="49000"/>
            </a:schemeClr>
          </a:solidFill>
          <a:ln w="25400">
            <a:noFill/>
          </a:ln>
        </p:spPr>
      </p:pic>
      <p:pic>
        <p:nvPicPr>
          <p:cNvPr id="16" name="Picture 5" descr="C:\dev\EuroVis2014STAR\images\authors\wolfgan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87824" y="4437112"/>
            <a:ext cx="860294" cy="906383"/>
          </a:xfrm>
          <a:prstGeom prst="rect">
            <a:avLst/>
          </a:prstGeom>
          <a:solidFill>
            <a:schemeClr val="tx1">
              <a:lumMod val="50000"/>
              <a:lumOff val="50000"/>
              <a:alpha val="49000"/>
            </a:schemeClr>
          </a:solidFill>
          <a:ln w="25400">
            <a:noFill/>
          </a:ln>
        </p:spPr>
      </p:pic>
      <p:pic>
        <p:nvPicPr>
          <p:cNvPr id="17" name="Picture 6" descr="C:\dev\EuroVis2014STAR\images\authors\helwi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39952" y="3297684"/>
            <a:ext cx="827584" cy="877297"/>
          </a:xfrm>
          <a:prstGeom prst="rect">
            <a:avLst/>
          </a:prstGeom>
          <a:solidFill>
            <a:schemeClr val="tx1">
              <a:lumMod val="50000"/>
              <a:lumOff val="50000"/>
              <a:alpha val="49000"/>
            </a:schemeClr>
          </a:solidFill>
          <a:ln w="25400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Special Cases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b="1" dirty="0" smtClean="0"/>
              <a:t>Hierarchies</a:t>
            </a:r>
          </a:p>
          <a:p>
            <a:pPr lvl="1"/>
            <a:r>
              <a:rPr lang="de-AT" dirty="0" err="1" smtClean="0"/>
              <a:t>Inclusion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exclusion</a:t>
            </a:r>
            <a:r>
              <a:rPr lang="de-AT" dirty="0" smtClean="0"/>
              <a:t> </a:t>
            </a:r>
            <a:r>
              <a:rPr lang="de-AT" dirty="0" err="1" smtClean="0"/>
              <a:t>relations</a:t>
            </a:r>
            <a:r>
              <a:rPr lang="de-AT" dirty="0" smtClean="0"/>
              <a:t> only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car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5223"/>
            <a:ext cx="9163520" cy="705599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3" y="-55224"/>
            <a:ext cx="9163521" cy="7055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81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6" name="Picture 5" descr="postcar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512" y="2780928"/>
            <a:ext cx="5400600" cy="13681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179512" y="4149080"/>
            <a:ext cx="5400600" cy="576064"/>
          </a:xfrm>
          <a:prstGeom prst="roundRect">
            <a:avLst>
              <a:gd name="adj" fmla="val 9735"/>
            </a:avLst>
          </a:prstGeom>
          <a:solidFill>
            <a:srgbClr val="FFFF00">
              <a:alpha val="75000"/>
            </a:srgb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4</a:t>
            </a:r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 Node-Link Diagrams</a:t>
            </a:r>
            <a:endParaRPr lang="en-US" sz="24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Node-link Diagrams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A bipartite graph </a:t>
            </a:r>
            <a:r>
              <a:rPr lang="it-IT" b="1" i="1" dirty="0" smtClean="0"/>
              <a:t>G</a:t>
            </a:r>
            <a:r>
              <a:rPr lang="it-IT" dirty="0" smtClean="0"/>
              <a:t> = (</a:t>
            </a:r>
            <a:r>
              <a:rPr lang="it-IT" b="1" dirty="0" smtClean="0">
                <a:solidFill>
                  <a:schemeClr val="accent1">
                    <a:lumMod val="75000"/>
                  </a:schemeClr>
                </a:solidFill>
              </a:rPr>
              <a:t>V1</a:t>
            </a:r>
            <a:r>
              <a:rPr lang="it-IT" dirty="0" smtClean="0"/>
              <a:t> U </a:t>
            </a:r>
            <a:r>
              <a:rPr lang="it-IT" b="1" dirty="0" smtClean="0">
                <a:solidFill>
                  <a:srgbClr val="C00000"/>
                </a:solidFill>
              </a:rPr>
              <a:t>V2</a:t>
            </a:r>
            <a:r>
              <a:rPr lang="it-IT" dirty="0" smtClean="0"/>
              <a:t>, </a:t>
            </a:r>
            <a:r>
              <a:rPr lang="it-IT" b="1" dirty="0" smtClean="0">
                <a:solidFill>
                  <a:srgbClr val="7A973F"/>
                </a:solidFill>
              </a:rPr>
              <a:t>E</a:t>
            </a:r>
            <a:r>
              <a:rPr lang="it-IT" dirty="0" smtClean="0"/>
              <a:t>)</a:t>
            </a:r>
          </a:p>
          <a:p>
            <a:pPr lvl="1"/>
            <a:r>
              <a:rPr lang="en-US" dirty="0" smtClean="0"/>
              <a:t>	</a:t>
            </a:r>
            <a:r>
              <a:rPr lang="it-IT" b="1" dirty="0" smtClean="0">
                <a:solidFill>
                  <a:schemeClr val="accent1">
                    <a:lumMod val="75000"/>
                  </a:schemeClr>
                </a:solidFill>
              </a:rPr>
              <a:t>V1</a:t>
            </a:r>
            <a:r>
              <a:rPr lang="it-IT" dirty="0" smtClean="0"/>
              <a:t> </a:t>
            </a:r>
            <a:r>
              <a:rPr lang="en-US" dirty="0" smtClean="0"/>
              <a:t>-&gt;  Elements</a:t>
            </a:r>
          </a:p>
          <a:p>
            <a:pPr lvl="1"/>
            <a:r>
              <a:rPr lang="en-US" dirty="0" smtClean="0"/>
              <a:t>	</a:t>
            </a:r>
            <a:r>
              <a:rPr lang="it-IT" b="1" dirty="0" smtClean="0">
                <a:solidFill>
                  <a:srgbClr val="C00000"/>
                </a:solidFill>
              </a:rPr>
              <a:t>V2</a:t>
            </a:r>
            <a:r>
              <a:rPr lang="en-US" dirty="0" smtClean="0"/>
              <a:t> -&gt;  Sets</a:t>
            </a:r>
          </a:p>
          <a:p>
            <a:pPr lvl="1"/>
            <a:r>
              <a:rPr lang="en-US" dirty="0" smtClean="0"/>
              <a:t>	</a:t>
            </a:r>
            <a:r>
              <a:rPr lang="it-IT" b="1" dirty="0" smtClean="0">
                <a:solidFill>
                  <a:srgbClr val="7A973F"/>
                </a:solidFill>
              </a:rPr>
              <a:t>E</a:t>
            </a:r>
            <a:r>
              <a:rPr lang="en-US" sz="2600" dirty="0" smtClean="0"/>
              <a:t>    </a:t>
            </a:r>
            <a:r>
              <a:rPr lang="en-US" dirty="0" smtClean="0"/>
              <a:t>-&gt;  Memberships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5796136" y="2204865"/>
            <a:ext cx="2273274" cy="3600399"/>
            <a:chOff x="6417258" y="1909544"/>
            <a:chExt cx="2043176" cy="3235971"/>
          </a:xfrm>
        </p:grpSpPr>
        <p:grpSp>
          <p:nvGrpSpPr>
            <p:cNvPr id="4" name="Group 3"/>
            <p:cNvGrpSpPr/>
            <p:nvPr/>
          </p:nvGrpSpPr>
          <p:grpSpPr>
            <a:xfrm>
              <a:off x="6660233" y="2276872"/>
              <a:ext cx="1800201" cy="2868643"/>
              <a:chOff x="5144790" y="1340768"/>
              <a:chExt cx="3027610" cy="4824536"/>
            </a:xfrm>
          </p:grpSpPr>
          <p:grpSp>
            <p:nvGrpSpPr>
              <p:cNvPr id="5" name="Group 6"/>
              <p:cNvGrpSpPr/>
              <p:nvPr/>
            </p:nvGrpSpPr>
            <p:grpSpPr>
              <a:xfrm>
                <a:off x="5144790" y="1340768"/>
                <a:ext cx="1008112" cy="4824536"/>
                <a:chOff x="5144790" y="1340768"/>
                <a:chExt cx="1008112" cy="4824536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5144790" y="1340768"/>
                  <a:ext cx="1008112" cy="4824536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19000"/>
                  </a:schemeClr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pic>
              <p:nvPicPr>
                <p:cNvPr id="23" name="Picture 2" descr="C:\dev\EuroVis2014STAR\images\authors\bilal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5386997" y="1484784"/>
                  <a:ext cx="531579" cy="56910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4" name="Picture 3" descr="C:\dev\EuroVis2014STAR\images\authors\peter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6690" r="13028" b="1721"/>
                <a:stretch>
                  <a:fillRect/>
                </a:stretch>
              </p:blipFill>
              <p:spPr bwMode="auto">
                <a:xfrm>
                  <a:off x="5386997" y="5454346"/>
                  <a:ext cx="531579" cy="575876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" name="Picture 4" descr="C:\dev\EuroVis2014STAR\images\authors\silvia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386997" y="4655859"/>
                  <a:ext cx="531579" cy="57073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" name="Picture 5" descr="C:\dev\EuroVis2014STAR\images\authors\wolfgang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386997" y="3053631"/>
                  <a:ext cx="531579" cy="560057"/>
                </a:xfrm>
                <a:prstGeom prst="rect">
                  <a:avLst/>
                </a:prstGeom>
                <a:noFill/>
              </p:spPr>
            </p:pic>
            <p:pic>
              <p:nvPicPr>
                <p:cNvPr id="27" name="Picture 6" descr="C:\dev\EuroVis2014STAR\images\authors\helwig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386997" y="3866746"/>
                  <a:ext cx="531579" cy="56351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8" name="Picture 7" descr="C:\dev\EuroVis2014STAR\images\authors\luana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5386997" y="2292649"/>
                  <a:ext cx="531579" cy="531579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6" name="Group 14"/>
              <p:cNvGrpSpPr/>
              <p:nvPr/>
            </p:nvGrpSpPr>
            <p:grpSpPr>
              <a:xfrm>
                <a:off x="7164288" y="1340768"/>
                <a:ext cx="1008112" cy="4824536"/>
                <a:chOff x="7164288" y="1340768"/>
                <a:chExt cx="1008112" cy="4824536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7164288" y="1340768"/>
                  <a:ext cx="1008112" cy="4824536"/>
                </a:xfrm>
                <a:prstGeom prst="rect">
                  <a:avLst/>
                </a:prstGeom>
                <a:solidFill>
                  <a:srgbClr val="C00000">
                    <a:alpha val="10000"/>
                  </a:srgbClr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pic>
              <p:nvPicPr>
                <p:cNvPr id="17" name="Picture 8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 r="70498"/>
                <a:stretch>
                  <a:fillRect/>
                </a:stretch>
              </p:blipFill>
              <p:spPr bwMode="auto">
                <a:xfrm>
                  <a:off x="7361661" y="1844824"/>
                  <a:ext cx="567080" cy="571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" name="Picture 10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7361662" y="3429691"/>
                  <a:ext cx="540415" cy="5332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9" name="Picture 12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7318905" y="4202783"/>
                  <a:ext cx="638587" cy="6330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0" name="Picture 9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7308304" y="5085184"/>
                  <a:ext cx="651943" cy="3616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1" name="Picture 14" descr="https://pbs.twimg.com/profile_images/75323241/hiit-twitter_bigger.jpg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7361661" y="2650424"/>
                  <a:ext cx="523963" cy="523963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7" name="Group 21"/>
              <p:cNvGrpSpPr/>
              <p:nvPr/>
            </p:nvGrpSpPr>
            <p:grpSpPr>
              <a:xfrm>
                <a:off x="5918575" y="1769335"/>
                <a:ext cx="1443085" cy="3972949"/>
                <a:chOff x="5918575" y="1769335"/>
                <a:chExt cx="1443085" cy="3972949"/>
              </a:xfrm>
            </p:grpSpPr>
            <p:cxnSp>
              <p:nvCxnSpPr>
                <p:cNvPr id="8" name="Straight Connector 7"/>
                <p:cNvCxnSpPr>
                  <a:stCxn id="23" idx="3"/>
                  <a:endCxn id="17" idx="1"/>
                </p:cNvCxnSpPr>
                <p:nvPr/>
              </p:nvCxnSpPr>
              <p:spPr>
                <a:xfrm>
                  <a:off x="5918577" y="1769335"/>
                  <a:ext cx="1443082" cy="361471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>
                  <a:stCxn id="28" idx="3"/>
                  <a:endCxn id="20" idx="1"/>
                </p:cNvCxnSpPr>
                <p:nvPr/>
              </p:nvCxnSpPr>
              <p:spPr>
                <a:xfrm>
                  <a:off x="5918577" y="2558437"/>
                  <a:ext cx="1389724" cy="2707557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>
                  <a:stCxn id="24" idx="3"/>
                  <a:endCxn id="20" idx="1"/>
                </p:cNvCxnSpPr>
                <p:nvPr/>
              </p:nvCxnSpPr>
              <p:spPr>
                <a:xfrm flipV="1">
                  <a:off x="5918577" y="5265995"/>
                  <a:ext cx="1389724" cy="476289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>
                  <a:stCxn id="28" idx="3"/>
                  <a:endCxn id="21" idx="1"/>
                </p:cNvCxnSpPr>
                <p:nvPr/>
              </p:nvCxnSpPr>
              <p:spPr>
                <a:xfrm>
                  <a:off x="5918577" y="2558437"/>
                  <a:ext cx="1443082" cy="353967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stCxn id="26" idx="3"/>
                  <a:endCxn id="18" idx="1"/>
                </p:cNvCxnSpPr>
                <p:nvPr/>
              </p:nvCxnSpPr>
              <p:spPr>
                <a:xfrm>
                  <a:off x="5918577" y="3333660"/>
                  <a:ext cx="1443083" cy="362659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>
                  <a:stCxn id="26" idx="3"/>
                  <a:endCxn id="17" idx="1"/>
                </p:cNvCxnSpPr>
                <p:nvPr/>
              </p:nvCxnSpPr>
              <p:spPr>
                <a:xfrm flipV="1">
                  <a:off x="5918577" y="2130807"/>
                  <a:ext cx="1443082" cy="1202853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>
                  <a:stCxn id="27" idx="3"/>
                  <a:endCxn id="19" idx="1"/>
                </p:cNvCxnSpPr>
                <p:nvPr/>
              </p:nvCxnSpPr>
              <p:spPr>
                <a:xfrm>
                  <a:off x="5918577" y="4148502"/>
                  <a:ext cx="1400325" cy="370799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>
                  <a:stCxn id="25" idx="3"/>
                  <a:endCxn id="17" idx="1"/>
                </p:cNvCxnSpPr>
                <p:nvPr/>
              </p:nvCxnSpPr>
              <p:spPr>
                <a:xfrm flipV="1">
                  <a:off x="5918575" y="2130806"/>
                  <a:ext cx="1443081" cy="2810417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Rectangle 29"/>
            <p:cNvSpPr/>
            <p:nvPr/>
          </p:nvSpPr>
          <p:spPr>
            <a:xfrm>
              <a:off x="6417258" y="1909544"/>
              <a:ext cx="1164951" cy="3596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AT" sz="2000" b="1" dirty="0" smtClean="0"/>
                <a:t>Elements</a:t>
              </a:r>
              <a:endParaRPr lang="de-AT" sz="2000" b="1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812361" y="1909544"/>
              <a:ext cx="648072" cy="3596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AT" sz="2000" b="1" dirty="0" smtClean="0"/>
                <a:t>Sets</a:t>
              </a:r>
              <a:endParaRPr lang="de-AT" sz="20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Node-link Diagrams</a:t>
            </a:r>
            <a:endParaRPr lang="de-AT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041102"/>
            <a:ext cx="3528392" cy="394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221136" y="5981797"/>
            <a:ext cx="172819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Stasko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 et al., 2007]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2041102"/>
            <a:ext cx="3533577" cy="390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804248" y="6001543"/>
            <a:ext cx="180020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[Schulz et al., 2008]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6283" y="1340768"/>
            <a:ext cx="127791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 smtClean="0">
                <a:latin typeface="Century Gothic" pitchFamily="34" charset="0"/>
              </a:rPr>
              <a:t>Jigsaw</a:t>
            </a:r>
          </a:p>
        </p:txBody>
      </p:sp>
      <p:sp>
        <p:nvSpPr>
          <p:cNvPr id="9" name="Rectangle 8"/>
          <p:cNvSpPr/>
          <p:nvPr/>
        </p:nvSpPr>
        <p:spPr>
          <a:xfrm>
            <a:off x="5076056" y="1340768"/>
            <a:ext cx="352839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smtClean="0">
                <a:latin typeface="Century Gothic" pitchFamily="34" charset="0"/>
              </a:rPr>
              <a:t>Biological Networks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Node-link Diagrams</a:t>
            </a:r>
            <a:endParaRPr lang="de-AT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67544" y="2185119"/>
            <a:ext cx="3312368" cy="3171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mariandoerk.de/pivotpaths/img/valuesd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076" t="2870"/>
          <a:stretch>
            <a:fillRect/>
          </a:stretch>
        </p:blipFill>
        <p:spPr bwMode="auto">
          <a:xfrm>
            <a:off x="4396680" y="2185119"/>
            <a:ext cx="4407411" cy="3188097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516216" y="5445224"/>
            <a:ext cx="219529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Dörk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 et al., 2012]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11760" y="5445224"/>
            <a:ext cx="1208985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Misue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, 2006]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5888" y="1484784"/>
            <a:ext cx="29787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entury Gothic" pitchFamily="34" charset="0"/>
              </a:rPr>
              <a:t>Anchored Maps</a:t>
            </a:r>
          </a:p>
        </p:txBody>
      </p:sp>
      <p:sp>
        <p:nvSpPr>
          <p:cNvPr id="9" name="Rectangle 8"/>
          <p:cNvSpPr/>
          <p:nvPr/>
        </p:nvSpPr>
        <p:spPr>
          <a:xfrm>
            <a:off x="5148064" y="1484784"/>
            <a:ext cx="259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 smtClean="0">
                <a:latin typeface="Century Gothic" pitchFamily="34" charset="0"/>
              </a:rPr>
              <a:t>PivotPaths</a:t>
            </a:r>
            <a:endParaRPr lang="en-US" sz="2800" b="1" dirty="0" smtClean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Node-link Diagrams</a:t>
            </a:r>
            <a:endParaRPr lang="de-AT" dirty="0"/>
          </a:p>
        </p:txBody>
      </p:sp>
      <p:sp>
        <p:nvSpPr>
          <p:cNvPr id="6" name="Rectangle 5"/>
          <p:cNvSpPr/>
          <p:nvPr/>
        </p:nvSpPr>
        <p:spPr>
          <a:xfrm>
            <a:off x="1453077" y="1484784"/>
            <a:ext cx="12843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err="1" smtClean="0">
                <a:latin typeface="Century Gothic" pitchFamily="34" charset="0"/>
              </a:rPr>
              <a:t>Circos</a:t>
            </a:r>
            <a:endParaRPr lang="en-US" sz="2800" b="1" dirty="0" smtClean="0">
              <a:latin typeface="Century Gothic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20072" y="1484784"/>
            <a:ext cx="259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entury Gothic" pitchFamily="34" charset="0"/>
              </a:rPr>
              <a:t>Radial Sets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516216" y="5785519"/>
            <a:ext cx="219529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[Alsallakh et al., 2013]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38879" y="5785519"/>
            <a:ext cx="171304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Krzywinski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, 2009]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0312" y="2113280"/>
            <a:ext cx="4296380" cy="3549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Two quantitative variables in polar coordinates"/>
          <p:cNvPicPr>
            <a:picLocks noChangeAspect="1" noChangeArrowheads="1"/>
          </p:cNvPicPr>
          <p:nvPr/>
        </p:nvPicPr>
        <p:blipFill>
          <a:blip r:embed="rId3" cstate="print"/>
          <a:srcRect t="5040"/>
          <a:stretch>
            <a:fillRect/>
          </a:stretch>
        </p:blipFill>
        <p:spPr bwMode="auto">
          <a:xfrm>
            <a:off x="391714" y="2204864"/>
            <a:ext cx="3715659" cy="35283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Node-link Diagrams - Summary</a:t>
            </a:r>
            <a:endParaRPr lang="de-AT" dirty="0"/>
          </a:p>
        </p:txBody>
      </p:sp>
      <p:sp>
        <p:nvSpPr>
          <p:cNvPr id="4" name="Oval 3"/>
          <p:cNvSpPr/>
          <p:nvPr/>
        </p:nvSpPr>
        <p:spPr>
          <a:xfrm rot="743353">
            <a:off x="539552" y="3861048"/>
            <a:ext cx="1944216" cy="19442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Oval 4"/>
          <p:cNvSpPr/>
          <p:nvPr/>
        </p:nvSpPr>
        <p:spPr>
          <a:xfrm>
            <a:off x="899592" y="1268760"/>
            <a:ext cx="1944216" cy="19442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Oval 5"/>
          <p:cNvSpPr/>
          <p:nvPr/>
        </p:nvSpPr>
        <p:spPr>
          <a:xfrm>
            <a:off x="3707904" y="1268760"/>
            <a:ext cx="1944216" cy="19442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Oval 6"/>
          <p:cNvSpPr/>
          <p:nvPr/>
        </p:nvSpPr>
        <p:spPr>
          <a:xfrm rot="359852">
            <a:off x="6300192" y="1628800"/>
            <a:ext cx="1944216" cy="19442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Oval 7"/>
          <p:cNvSpPr/>
          <p:nvPr/>
        </p:nvSpPr>
        <p:spPr>
          <a:xfrm>
            <a:off x="6228184" y="4149080"/>
            <a:ext cx="1944216" cy="19442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Oval 8"/>
          <p:cNvSpPr/>
          <p:nvPr/>
        </p:nvSpPr>
        <p:spPr>
          <a:xfrm>
            <a:off x="3419872" y="4581128"/>
            <a:ext cx="1944216" cy="19442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" name="Straight Connector 10"/>
          <p:cNvCxnSpPr>
            <a:stCxn id="4" idx="6"/>
            <a:endCxn id="9" idx="2"/>
          </p:cNvCxnSpPr>
          <p:nvPr/>
        </p:nvCxnSpPr>
        <p:spPr>
          <a:xfrm>
            <a:off x="2461130" y="5041723"/>
            <a:ext cx="958742" cy="5115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0"/>
            <a:endCxn id="7" idx="4"/>
          </p:cNvCxnSpPr>
          <p:nvPr/>
        </p:nvCxnSpPr>
        <p:spPr>
          <a:xfrm flipH="1" flipV="1">
            <a:off x="7170729" y="3567695"/>
            <a:ext cx="29563" cy="58138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2"/>
            <a:endCxn id="6" idx="6"/>
          </p:cNvCxnSpPr>
          <p:nvPr/>
        </p:nvCxnSpPr>
        <p:spPr>
          <a:xfrm flipH="1" flipV="1">
            <a:off x="5652120" y="2240868"/>
            <a:ext cx="653393" cy="2584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1"/>
            <a:endCxn id="6" idx="5"/>
          </p:cNvCxnSpPr>
          <p:nvPr/>
        </p:nvCxnSpPr>
        <p:spPr>
          <a:xfrm flipH="1" flipV="1">
            <a:off x="5367396" y="2928252"/>
            <a:ext cx="1145512" cy="15055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1"/>
            <a:endCxn id="5" idx="5"/>
          </p:cNvCxnSpPr>
          <p:nvPr/>
        </p:nvCxnSpPr>
        <p:spPr>
          <a:xfrm flipH="1" flipV="1">
            <a:off x="2559084" y="2928252"/>
            <a:ext cx="1145512" cy="1937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4"/>
            <a:endCxn id="9" idx="0"/>
          </p:cNvCxnSpPr>
          <p:nvPr/>
        </p:nvCxnSpPr>
        <p:spPr>
          <a:xfrm flipH="1">
            <a:off x="4391980" y="3212976"/>
            <a:ext cx="288032" cy="13681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0"/>
            <a:endCxn id="5" idx="4"/>
          </p:cNvCxnSpPr>
          <p:nvPr/>
        </p:nvCxnSpPr>
        <p:spPr>
          <a:xfrm flipV="1">
            <a:off x="1720227" y="3212976"/>
            <a:ext cx="151473" cy="6707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6"/>
            <a:endCxn id="6" idx="2"/>
          </p:cNvCxnSpPr>
          <p:nvPr/>
        </p:nvCxnSpPr>
        <p:spPr>
          <a:xfrm>
            <a:off x="2843808" y="2240868"/>
            <a:ext cx="86409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747983" y="1331926"/>
            <a:ext cx="1836321" cy="175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 descr="http://mariandoerk.de/pivotpaths/img/valuesd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076" t="2870"/>
          <a:stretch>
            <a:fillRect/>
          </a:stretch>
        </p:blipFill>
        <p:spPr bwMode="auto">
          <a:xfrm>
            <a:off x="3563888" y="4725144"/>
            <a:ext cx="1615480" cy="1584176"/>
          </a:xfrm>
          <a:prstGeom prst="rect">
            <a:avLst/>
          </a:prstGeom>
          <a:noFill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39294" y="1310288"/>
            <a:ext cx="1882062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7104" y="4016112"/>
            <a:ext cx="1470442" cy="1643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 descr="Two quantitative variables in polar coordinates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 contrast="-10000"/>
          </a:blip>
          <a:srcRect t="5040"/>
          <a:stretch>
            <a:fillRect/>
          </a:stretch>
        </p:blipFill>
        <p:spPr bwMode="auto">
          <a:xfrm>
            <a:off x="6266284" y="4252328"/>
            <a:ext cx="1872208" cy="1802867"/>
          </a:xfrm>
          <a:prstGeom prst="rect">
            <a:avLst/>
          </a:prstGeom>
          <a:noFill/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97600" y="1747416"/>
            <a:ext cx="1733550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car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5223"/>
            <a:ext cx="9163520" cy="705599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3" y="-55224"/>
            <a:ext cx="9163521" cy="7055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81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6" name="Picture 5" descr="postcar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4114800"/>
            <a:ext cx="7488832" cy="140243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179512" y="5517232"/>
            <a:ext cx="7488832" cy="576064"/>
          </a:xfrm>
          <a:prstGeom prst="roundRect">
            <a:avLst>
              <a:gd name="adj" fmla="val 9735"/>
            </a:avLst>
          </a:prstGeom>
          <a:solidFill>
            <a:srgbClr val="FFFF00">
              <a:alpha val="75000"/>
            </a:srgb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5</a:t>
            </a:r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 Matrix-based Techniques</a:t>
            </a:r>
            <a:endParaRPr lang="en-US" sz="24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Matrix-based Techniques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lang="de-AT" dirty="0" smtClean="0"/>
              <a:t>Element-set memberhip matrix</a:t>
            </a:r>
          </a:p>
          <a:p>
            <a:endParaRPr lang="de-AT" dirty="0" smtClean="0"/>
          </a:p>
          <a:p>
            <a:endParaRPr lang="de-AT" dirty="0" smtClean="0"/>
          </a:p>
          <a:p>
            <a:r>
              <a:rPr lang="de-AT" dirty="0" smtClean="0"/>
              <a:t>e.g.</a:t>
            </a:r>
          </a:p>
          <a:p>
            <a:pPr lvl="1"/>
            <a:r>
              <a:rPr lang="de-AT" dirty="0" smtClean="0"/>
              <a:t>100 elements x 12 sets</a:t>
            </a:r>
          </a:p>
          <a:p>
            <a:endParaRPr lang="de-AT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437112"/>
            <a:ext cx="8268816" cy="150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0272" y="1412776"/>
            <a:ext cx="1584971" cy="245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Matrix-based Techniques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ConSet</a:t>
            </a:r>
            <a:endParaRPr lang="de-AT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128046"/>
            <a:ext cx="5814417" cy="3605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868144" y="5877272"/>
            <a:ext cx="151216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[Kim et al., 2007]</a:t>
            </a:r>
            <a:endParaRPr lang="de-AT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Matrix-based Techniques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Matrix Reordering</a:t>
            </a:r>
            <a:endParaRPr lang="de-AT" dirty="0"/>
          </a:p>
        </p:txBody>
      </p:sp>
      <p:pic>
        <p:nvPicPr>
          <p:cNvPr id="4" name="Picture 2" descr="http://fellinlovewithdata.com/wp-content/uploads/2010/12/reorderable-matrix-4.png"/>
          <p:cNvPicPr>
            <a:picLocks noChangeAspect="1" noChangeArrowheads="1"/>
          </p:cNvPicPr>
          <p:nvPr/>
        </p:nvPicPr>
        <p:blipFill>
          <a:blip r:embed="rId2" cstate="print"/>
          <a:srcRect l="6488" t="2697" r="3755" b="52798"/>
          <a:stretch>
            <a:fillRect/>
          </a:stretch>
        </p:blipFill>
        <p:spPr bwMode="auto">
          <a:xfrm>
            <a:off x="323528" y="2276872"/>
            <a:ext cx="8512218" cy="3384376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740352" y="5733256"/>
            <a:ext cx="1199367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Bertin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1981]</a:t>
            </a:r>
            <a:endParaRPr lang="de-AT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0"/>
          <p:cNvSpPr/>
          <p:nvPr/>
        </p:nvSpPr>
        <p:spPr>
          <a:xfrm>
            <a:off x="395536" y="1340768"/>
            <a:ext cx="8352927" cy="4680520"/>
          </a:xfrm>
          <a:prstGeom prst="rect">
            <a:avLst/>
          </a:prstGeom>
          <a:noFill/>
          <a:ln w="127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48" name="Rectangle 10"/>
          <p:cNvSpPr/>
          <p:nvPr/>
        </p:nvSpPr>
        <p:spPr>
          <a:xfrm>
            <a:off x="539552" y="3717031"/>
            <a:ext cx="8008822" cy="1950216"/>
          </a:xfrm>
          <a:prstGeom prst="rect">
            <a:avLst/>
          </a:prstGeom>
          <a:noFill/>
          <a:ln w="127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49" name="Rectangle 10"/>
          <p:cNvSpPr/>
          <p:nvPr/>
        </p:nvSpPr>
        <p:spPr>
          <a:xfrm>
            <a:off x="5232400" y="3933057"/>
            <a:ext cx="3156024" cy="1368152"/>
          </a:xfrm>
          <a:prstGeom prst="rect">
            <a:avLst/>
          </a:prstGeom>
          <a:noFill/>
          <a:ln w="127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Scope of the STAR</a:t>
            </a:r>
            <a:endParaRPr lang="en-US" dirty="0"/>
          </a:p>
        </p:txBody>
      </p:sp>
      <p:sp>
        <p:nvSpPr>
          <p:cNvPr id="5" name="Rectangle 33"/>
          <p:cNvSpPr/>
          <p:nvPr/>
        </p:nvSpPr>
        <p:spPr>
          <a:xfrm>
            <a:off x="7918213" y="4149080"/>
            <a:ext cx="284936" cy="936104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Rectangle 34"/>
          <p:cNvSpPr/>
          <p:nvPr/>
        </p:nvSpPr>
        <p:spPr>
          <a:xfrm>
            <a:off x="7248996" y="4149080"/>
            <a:ext cx="597343" cy="936104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Rectangle 10"/>
          <p:cNvSpPr/>
          <p:nvPr/>
        </p:nvSpPr>
        <p:spPr>
          <a:xfrm>
            <a:off x="5078307" y="1647448"/>
            <a:ext cx="691771" cy="936104"/>
          </a:xfrm>
          <a:prstGeom prst="rect">
            <a:avLst/>
          </a:prstGeom>
          <a:solidFill>
            <a:srgbClr val="00823B">
              <a:alpha val="30980"/>
            </a:srgb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8" name="Rectangle 7"/>
          <p:cNvSpPr/>
          <p:nvPr/>
        </p:nvSpPr>
        <p:spPr>
          <a:xfrm>
            <a:off x="4932040" y="1957282"/>
            <a:ext cx="1584176" cy="528766"/>
          </a:xfrm>
          <a:prstGeom prst="rect">
            <a:avLst/>
          </a:prstGeom>
          <a:solidFill>
            <a:srgbClr val="00823B">
              <a:alpha val="30980"/>
            </a:srgb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9" name="Rectangle 9"/>
          <p:cNvSpPr/>
          <p:nvPr/>
        </p:nvSpPr>
        <p:spPr>
          <a:xfrm>
            <a:off x="5885807" y="1647448"/>
            <a:ext cx="520314" cy="936104"/>
          </a:xfrm>
          <a:prstGeom prst="rect">
            <a:avLst/>
          </a:prstGeom>
          <a:solidFill>
            <a:srgbClr val="00823B">
              <a:alpha val="30980"/>
            </a:srgb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9" name="Rectangle 38"/>
          <p:cNvSpPr/>
          <p:nvPr/>
        </p:nvSpPr>
        <p:spPr>
          <a:xfrm>
            <a:off x="6468848" y="4149080"/>
            <a:ext cx="489416" cy="410655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0" name="Rectangle 39"/>
          <p:cNvSpPr/>
          <p:nvPr/>
        </p:nvSpPr>
        <p:spPr>
          <a:xfrm>
            <a:off x="5387525" y="4149080"/>
            <a:ext cx="484843" cy="410653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1" name="Rectangle 40"/>
          <p:cNvSpPr/>
          <p:nvPr/>
        </p:nvSpPr>
        <p:spPr>
          <a:xfrm>
            <a:off x="5930345" y="4149080"/>
            <a:ext cx="460748" cy="410655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2" name="Rectangle 41"/>
          <p:cNvSpPr/>
          <p:nvPr/>
        </p:nvSpPr>
        <p:spPr>
          <a:xfrm>
            <a:off x="5374216" y="4630187"/>
            <a:ext cx="1584176" cy="454997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4" name="Rectangle 63"/>
          <p:cNvSpPr/>
          <p:nvPr/>
        </p:nvSpPr>
        <p:spPr>
          <a:xfrm>
            <a:off x="3347864" y="4149080"/>
            <a:ext cx="1512168" cy="92441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1" name="Rectangle 60"/>
          <p:cNvSpPr/>
          <p:nvPr/>
        </p:nvSpPr>
        <p:spPr>
          <a:xfrm>
            <a:off x="3469426" y="4244975"/>
            <a:ext cx="1274121" cy="756516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2" name="Rectangle 61"/>
          <p:cNvSpPr/>
          <p:nvPr/>
        </p:nvSpPr>
        <p:spPr>
          <a:xfrm>
            <a:off x="4151266" y="4580195"/>
            <a:ext cx="453923" cy="31628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3" name="Rectangle 62"/>
          <p:cNvSpPr/>
          <p:nvPr/>
        </p:nvSpPr>
        <p:spPr>
          <a:xfrm>
            <a:off x="3597369" y="4569270"/>
            <a:ext cx="439595" cy="316288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3" name="Rectangle 72"/>
          <p:cNvSpPr/>
          <p:nvPr/>
        </p:nvSpPr>
        <p:spPr>
          <a:xfrm>
            <a:off x="6804248" y="1647448"/>
            <a:ext cx="1059167" cy="944880"/>
          </a:xfrm>
          <a:prstGeom prst="rect">
            <a:avLst/>
          </a:prstGeom>
          <a:solidFill>
            <a:srgbClr val="00823B">
              <a:alpha val="3098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4" name="Rectangle 73"/>
          <p:cNvSpPr/>
          <p:nvPr/>
        </p:nvSpPr>
        <p:spPr>
          <a:xfrm>
            <a:off x="7466228" y="1917414"/>
            <a:ext cx="775476" cy="539931"/>
          </a:xfrm>
          <a:prstGeom prst="rect">
            <a:avLst/>
          </a:prstGeom>
          <a:solidFill>
            <a:srgbClr val="00823B">
              <a:alpha val="3098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5" name="Rectangle 74"/>
          <p:cNvSpPr/>
          <p:nvPr/>
        </p:nvSpPr>
        <p:spPr>
          <a:xfrm>
            <a:off x="7929613" y="1647448"/>
            <a:ext cx="515511" cy="944880"/>
          </a:xfrm>
          <a:prstGeom prst="rect">
            <a:avLst/>
          </a:prstGeom>
          <a:solidFill>
            <a:srgbClr val="00823B">
              <a:alpha val="3098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6" name="Rectangle 75"/>
          <p:cNvSpPr/>
          <p:nvPr/>
        </p:nvSpPr>
        <p:spPr>
          <a:xfrm>
            <a:off x="6870446" y="1714940"/>
            <a:ext cx="794375" cy="472440"/>
          </a:xfrm>
          <a:prstGeom prst="rect">
            <a:avLst/>
          </a:prstGeom>
          <a:solidFill>
            <a:srgbClr val="00823B">
              <a:alpha val="3098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4" name="Rectangle 83"/>
          <p:cNvSpPr/>
          <p:nvPr/>
        </p:nvSpPr>
        <p:spPr>
          <a:xfrm>
            <a:off x="2051720" y="1656224"/>
            <a:ext cx="22322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Century Gothic" pitchFamily="34" charset="0"/>
              </a:rPr>
              <a:t>at least one intersection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203848" y="6074132"/>
            <a:ext cx="28083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800" dirty="0" smtClean="0">
                <a:latin typeface="Century Gothic" pitchFamily="34" charset="0"/>
              </a:rPr>
              <a:t>All set systems</a:t>
            </a:r>
            <a:endParaRPr lang="de-AT" sz="2800" dirty="0">
              <a:latin typeface="Century Gothic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619672" y="4149080"/>
            <a:ext cx="1512168" cy="90983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5" name="Rectangle 54"/>
          <p:cNvSpPr/>
          <p:nvPr/>
        </p:nvSpPr>
        <p:spPr>
          <a:xfrm>
            <a:off x="2646558" y="4225460"/>
            <a:ext cx="418409" cy="342430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6" name="Rectangle 55"/>
          <p:cNvSpPr/>
          <p:nvPr/>
        </p:nvSpPr>
        <p:spPr>
          <a:xfrm>
            <a:off x="1694872" y="4217637"/>
            <a:ext cx="414500" cy="3424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7" name="Rectangle 56"/>
          <p:cNvSpPr/>
          <p:nvPr/>
        </p:nvSpPr>
        <p:spPr>
          <a:xfrm>
            <a:off x="2174760" y="4222261"/>
            <a:ext cx="406289" cy="342430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9" name="Rectangle 58"/>
          <p:cNvSpPr/>
          <p:nvPr/>
        </p:nvSpPr>
        <p:spPr>
          <a:xfrm>
            <a:off x="1699361" y="4636093"/>
            <a:ext cx="1363113" cy="342430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760" y="1584216"/>
            <a:ext cx="919464" cy="105269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414" y="4293096"/>
            <a:ext cx="754226" cy="754226"/>
          </a:xfrm>
          <a:prstGeom prst="rect">
            <a:avLst/>
          </a:prstGeom>
        </p:spPr>
      </p:pic>
      <p:pic>
        <p:nvPicPr>
          <p:cNvPr id="87050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8860" y="3861048"/>
            <a:ext cx="4519710" cy="1492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1560" y="530120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entury Gothic"/>
                <a:cs typeface="Century Gothic"/>
                <a:hlinkClick r:id="rId5"/>
              </a:rPr>
              <a:t>www.treevis.net</a:t>
            </a:r>
            <a:endParaRPr lang="en-US" sz="1400" dirty="0">
              <a:latin typeface="Century Gothic"/>
              <a:cs typeface="Century Gothic"/>
            </a:endParaRPr>
          </a:p>
          <a:p>
            <a:endParaRPr lang="en-US" sz="1400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821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Matrix-based Techniques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Frequency Grids</a:t>
            </a:r>
            <a:endParaRPr lang="de-AT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348880"/>
            <a:ext cx="5773932" cy="2759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092280" y="6021288"/>
            <a:ext cx="177543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Micallef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et al., 2012]</a:t>
            </a:r>
            <a:endParaRPr lang="de-AT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Matrix-based Techniques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OnSet (PixelLayers)</a:t>
            </a:r>
            <a:endParaRPr lang="de-AT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338" y="2219300"/>
            <a:ext cx="755332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7092280" y="6021288"/>
            <a:ext cx="177543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Sadana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et al., 2013]</a:t>
            </a:r>
            <a:endParaRPr lang="de-AT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OnSet</a:t>
            </a:r>
            <a:r>
              <a:rPr lang="de-AT" dirty="0"/>
              <a:t> (</a:t>
            </a:r>
            <a:r>
              <a:rPr lang="de-AT" dirty="0" err="1"/>
              <a:t>PixelLayers</a:t>
            </a:r>
            <a:r>
              <a:rPr lang="de-AT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7092280" y="6021288"/>
            <a:ext cx="177543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Sadana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et al., 2013]</a:t>
            </a:r>
            <a:endParaRPr lang="de-AT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OnSe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3167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9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Matrix-based Techniques</a:t>
            </a:r>
            <a:endParaRPr lang="de-AT" dirty="0"/>
          </a:p>
        </p:txBody>
      </p:sp>
      <p:sp>
        <p:nvSpPr>
          <p:cNvPr id="5" name="Rectangle 4"/>
          <p:cNvSpPr/>
          <p:nvPr/>
        </p:nvSpPr>
        <p:spPr>
          <a:xfrm>
            <a:off x="395536" y="1556792"/>
            <a:ext cx="4104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Century Gothic" pitchFamily="34" charset="0"/>
              </a:rPr>
              <a:t>Overlap/ Similarity Matrix</a:t>
            </a:r>
          </a:p>
        </p:txBody>
      </p:sp>
      <p:sp>
        <p:nvSpPr>
          <p:cNvPr id="6" name="Rectangle 5"/>
          <p:cNvSpPr/>
          <p:nvPr/>
        </p:nvSpPr>
        <p:spPr>
          <a:xfrm>
            <a:off x="5592105" y="1556792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400" b="1" dirty="0" smtClean="0">
                <a:latin typeface="Century Gothic" pitchFamily="34" charset="0"/>
              </a:rPr>
              <a:t>KMVQL</a:t>
            </a:r>
            <a:endParaRPr lang="en-US" sz="2400" b="1" dirty="0" smtClean="0">
              <a:latin typeface="Century Gothic" pitchFamily="34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264" y="2492896"/>
            <a:ext cx="4012720" cy="2733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508104" y="2420888"/>
            <a:ext cx="2904473" cy="266429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7308304" y="5373216"/>
            <a:ext cx="115212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Huo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 2008]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1331640" y="1397000"/>
          <a:ext cx="6336705" cy="4336256"/>
        </p:xfrm>
        <a:graphic>
          <a:graphicData uri="http://schemas.openxmlformats.org/drawingml/2006/table">
            <a:tbl>
              <a:tblPr firstRow="1" bandRow="1"/>
              <a:tblGrid>
                <a:gridCol w="2112235"/>
                <a:gridCol w="2112235"/>
                <a:gridCol w="2112235"/>
              </a:tblGrid>
              <a:tr h="2168128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68128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Matrix-based Techniques - Summary</a:t>
            </a:r>
            <a:endParaRPr lang="de-AT" dirty="0"/>
          </a:p>
        </p:txBody>
      </p:sp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1700808"/>
            <a:ext cx="1728192" cy="1526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6456" y="3645024"/>
            <a:ext cx="1876425" cy="204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7420" y="1628800"/>
            <a:ext cx="169071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128" y="3861048"/>
            <a:ext cx="1723956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24128" y="1628800"/>
            <a:ext cx="1755800" cy="1730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07904" y="3861048"/>
            <a:ext cx="162836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car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5223"/>
            <a:ext cx="9163520" cy="705599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0" y="0"/>
            <a:ext cx="9163521" cy="7055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81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6" name="Picture 5" descr="postcar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512" y="5445224"/>
            <a:ext cx="8812088" cy="14127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251520" y="4869160"/>
            <a:ext cx="8712968" cy="576064"/>
          </a:xfrm>
          <a:prstGeom prst="roundRect">
            <a:avLst>
              <a:gd name="adj" fmla="val 9735"/>
            </a:avLst>
          </a:prstGeom>
          <a:solidFill>
            <a:srgbClr val="FFFF00">
              <a:alpha val="75000"/>
            </a:srgb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6</a:t>
            </a:r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 Aggregation-based Techniques</a:t>
            </a:r>
            <a:endParaRPr lang="en-US" sz="24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Aggregation-based Techniques</a:t>
            </a:r>
            <a:endParaRPr lang="de-AT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324264"/>
            <a:ext cx="3024336" cy="2805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187624" y="5373216"/>
            <a:ext cx="248332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[Alsallakh et al., 2013]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56176" y="5301208"/>
            <a:ext cx="248332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Freiler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 et al., 2008]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</a:b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Image by Sean McKenna</a:t>
            </a:r>
            <a:endParaRPr lang="de-AT" sz="1400" i="1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380103"/>
            <a:ext cx="4075064" cy="2417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251520" y="1556792"/>
            <a:ext cx="4248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Century Gothic" pitchFamily="34" charset="0"/>
              </a:rPr>
              <a:t>Bar Chart with Redundancy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92105" y="1556792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400" b="1" dirty="0" smtClean="0">
                <a:latin typeface="Century Gothic" pitchFamily="34" charset="0"/>
              </a:rPr>
              <a:t>Set‘o‘gram</a:t>
            </a:r>
            <a:endParaRPr lang="en-US" sz="2400" b="1" dirty="0" smtClean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Aggregation-based Techniques</a:t>
            </a:r>
            <a:endParaRPr lang="de-AT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276872"/>
            <a:ext cx="3888432" cy="289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 t="9524"/>
          <a:stretch>
            <a:fillRect/>
          </a:stretch>
        </p:blipFill>
        <p:spPr bwMode="auto">
          <a:xfrm>
            <a:off x="5508104" y="2420888"/>
            <a:ext cx="3162774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020272" y="5373216"/>
            <a:ext cx="144016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Kosara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, 2007]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5656" y="5445224"/>
            <a:ext cx="216024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</a:t>
            </a:r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Hoffman et al., 2001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76056" y="1556792"/>
            <a:ext cx="37444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600" b="1" dirty="0" smtClean="0">
                <a:latin typeface="Century Gothic" pitchFamily="34" charset="0"/>
              </a:rPr>
              <a:t>Set Membership Tree</a:t>
            </a:r>
            <a:endParaRPr lang="en-US" sz="2600" b="1" dirty="0" smtClean="0">
              <a:latin typeface="Century Gothic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1560" y="1556792"/>
            <a:ext cx="338437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smtClean="0">
                <a:latin typeface="Century Gothic" pitchFamily="34" charset="0"/>
              </a:rPr>
              <a:t>Double Decker Plot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592105" y="1556792"/>
            <a:ext cx="2736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800" b="1" dirty="0" smtClean="0">
                <a:latin typeface="Century Gothic" pitchFamily="34" charset="0"/>
              </a:rPr>
              <a:t>Parallel Sets</a:t>
            </a:r>
            <a:endParaRPr lang="en-US" sz="2800" b="1" dirty="0" smtClean="0">
              <a:latin typeface="Century Gothic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Aggregation-based Techniques</a:t>
            </a:r>
            <a:endParaRPr lang="de-AT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420888"/>
            <a:ext cx="2882624" cy="2932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39552" y="1556792"/>
            <a:ext cx="38884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entury Gothic" pitchFamily="34" charset="0"/>
              </a:rPr>
              <a:t>Mosaic Displays</a:t>
            </a:r>
          </a:p>
        </p:txBody>
      </p:sp>
      <p:sp>
        <p:nvSpPr>
          <p:cNvPr id="9" name="Rectangle 8"/>
          <p:cNvSpPr/>
          <p:nvPr/>
        </p:nvSpPr>
        <p:spPr>
          <a:xfrm>
            <a:off x="6444208" y="5445224"/>
            <a:ext cx="201622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Kosara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 et al., 2006]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75656" y="5445224"/>
            <a:ext cx="244827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</a:t>
            </a:r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Hartigan &amp; Kleiner, 19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81]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2420888"/>
            <a:ext cx="3651706" cy="2850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Aggregation-based Techniques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Radial Sets</a:t>
            </a:r>
          </a:p>
          <a:p>
            <a:endParaRPr lang="de-AT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355927"/>
            <a:ext cx="3823526" cy="34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 descr="http://www.ii.uib.no/vis/publications/publication/2013/images/Alsallakh13Radial_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2335420"/>
            <a:ext cx="4052781" cy="329522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516216" y="6145559"/>
            <a:ext cx="219529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[Alsallakh et al., 2013]</a:t>
            </a:r>
            <a:endParaRPr lang="de-AT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Content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Sets as a </a:t>
            </a:r>
            <a:r>
              <a:rPr lang="de-AT" b="1" dirty="0" smtClean="0"/>
              <a:t>data type</a:t>
            </a:r>
          </a:p>
          <a:p>
            <a:r>
              <a:rPr lang="de-AT" b="1" dirty="0" smtClean="0"/>
              <a:t>Tasks </a:t>
            </a:r>
            <a:r>
              <a:rPr lang="de-AT" dirty="0" smtClean="0"/>
              <a:t>with set-typed data</a:t>
            </a:r>
          </a:p>
          <a:p>
            <a:r>
              <a:rPr lang="de-AT" dirty="0" smtClean="0"/>
              <a:t>Visualization techniques</a:t>
            </a:r>
          </a:p>
          <a:p>
            <a:r>
              <a:rPr lang="de-AT" dirty="0" smtClean="0"/>
              <a:t>Comparison</a:t>
            </a:r>
          </a:p>
          <a:p>
            <a:r>
              <a:rPr lang="de-AT" dirty="0" smtClean="0"/>
              <a:t>Future challenges</a:t>
            </a:r>
          </a:p>
          <a:p>
            <a:r>
              <a:rPr lang="de-AT" dirty="0" smtClean="0"/>
              <a:t>Why to think of sets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987824" y="2417601"/>
            <a:ext cx="5472608" cy="2883607"/>
            <a:chOff x="2726068" y="2780928"/>
            <a:chExt cx="5734364" cy="3021530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989633" y="2780928"/>
              <a:ext cx="1556690" cy="3001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30"/>
            <p:cNvGrpSpPr/>
            <p:nvPr/>
          </p:nvGrpSpPr>
          <p:grpSpPr>
            <a:xfrm>
              <a:off x="6876256" y="2780928"/>
              <a:ext cx="1584176" cy="2868643"/>
              <a:chOff x="5508104" y="1340768"/>
              <a:chExt cx="2664296" cy="4824536"/>
            </a:xfrm>
          </p:grpSpPr>
          <p:grpSp>
            <p:nvGrpSpPr>
              <p:cNvPr id="6" name="Group 6"/>
              <p:cNvGrpSpPr/>
              <p:nvPr/>
            </p:nvGrpSpPr>
            <p:grpSpPr>
              <a:xfrm>
                <a:off x="5508104" y="1340768"/>
                <a:ext cx="1008112" cy="4824536"/>
                <a:chOff x="5508104" y="1340768"/>
                <a:chExt cx="1008112" cy="4824536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5508104" y="1340768"/>
                  <a:ext cx="1008112" cy="4824536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19000"/>
                  </a:schemeClr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pic>
              <p:nvPicPr>
                <p:cNvPr id="24" name="Picture 2" descr="C:\dev\EuroVis2014STAR\images\authors\bilal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724128" y="1484784"/>
                  <a:ext cx="531579" cy="56910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" name="Picture 3" descr="C:\dev\EuroVis2014STAR\images\authors\peter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 l="6690" r="13028" b="1721"/>
                <a:stretch>
                  <a:fillRect/>
                </a:stretch>
              </p:blipFill>
              <p:spPr bwMode="auto">
                <a:xfrm>
                  <a:off x="5724129" y="5454346"/>
                  <a:ext cx="531579" cy="575877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" name="Picture 4" descr="C:\dev\EuroVis2014STAR\images\authors\silvia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724129" y="4655858"/>
                  <a:ext cx="531579" cy="570731"/>
                </a:xfrm>
                <a:prstGeom prst="rect">
                  <a:avLst/>
                </a:prstGeom>
                <a:noFill/>
              </p:spPr>
            </p:pic>
            <p:pic>
              <p:nvPicPr>
                <p:cNvPr id="27" name="Picture 5" descr="C:\dev\EuroVis2014STAR\images\authors\wolfgang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724129" y="3053631"/>
                  <a:ext cx="531579" cy="560057"/>
                </a:xfrm>
                <a:prstGeom prst="rect">
                  <a:avLst/>
                </a:prstGeom>
                <a:noFill/>
              </p:spPr>
            </p:pic>
            <p:pic>
              <p:nvPicPr>
                <p:cNvPr id="28" name="Picture 6" descr="C:\dev\EuroVis2014STAR\images\authors\helwig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5724129" y="3866746"/>
                  <a:ext cx="531579" cy="563511"/>
                </a:xfrm>
                <a:prstGeom prst="rect">
                  <a:avLst/>
                </a:prstGeom>
                <a:noFill/>
              </p:spPr>
            </p:pic>
            <p:pic>
              <p:nvPicPr>
                <p:cNvPr id="29" name="Picture 7" descr="C:\dev\EuroVis2014STAR\images\authors\luana.pn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5724129" y="2292649"/>
                  <a:ext cx="531579" cy="531579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7" name="Group 14"/>
              <p:cNvGrpSpPr/>
              <p:nvPr/>
            </p:nvGrpSpPr>
            <p:grpSpPr>
              <a:xfrm>
                <a:off x="7164288" y="1340768"/>
                <a:ext cx="1008112" cy="4824536"/>
                <a:chOff x="7164288" y="1340768"/>
                <a:chExt cx="1008112" cy="4824536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7164288" y="1340768"/>
                  <a:ext cx="1008112" cy="4824536"/>
                </a:xfrm>
                <a:prstGeom prst="rect">
                  <a:avLst/>
                </a:prstGeom>
                <a:solidFill>
                  <a:srgbClr val="C00000">
                    <a:alpha val="10000"/>
                  </a:srgbClr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pic>
              <p:nvPicPr>
                <p:cNvPr id="18" name="Picture 8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 r="70498"/>
                <a:stretch>
                  <a:fillRect/>
                </a:stretch>
              </p:blipFill>
              <p:spPr bwMode="auto">
                <a:xfrm>
                  <a:off x="7361661" y="1844824"/>
                  <a:ext cx="567080" cy="571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9" name="Picture 10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7361662" y="3429691"/>
                  <a:ext cx="540415" cy="5332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0" name="Picture 12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7318905" y="4202783"/>
                  <a:ext cx="638587" cy="6330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1" name="Picture 9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7308304" y="5085184"/>
                  <a:ext cx="651943" cy="3616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2" name="Picture 14" descr="https://pbs.twimg.com/profile_images/75323241/hiit-twitter_bigger.jpg"/>
                <p:cNvPicPr>
                  <a:picLocks noChangeAspect="1" noChangeArrowheads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7361661" y="2650424"/>
                  <a:ext cx="523963" cy="523963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8" name="Group 21"/>
              <p:cNvGrpSpPr/>
              <p:nvPr/>
            </p:nvGrpSpPr>
            <p:grpSpPr>
              <a:xfrm>
                <a:off x="6255707" y="1769335"/>
                <a:ext cx="1105955" cy="3972950"/>
                <a:chOff x="6255707" y="1769335"/>
                <a:chExt cx="1105955" cy="3972950"/>
              </a:xfrm>
            </p:grpSpPr>
            <p:cxnSp>
              <p:nvCxnSpPr>
                <p:cNvPr id="9" name="Straight Connector 8"/>
                <p:cNvCxnSpPr>
                  <a:stCxn id="24" idx="3"/>
                  <a:endCxn id="18" idx="1"/>
                </p:cNvCxnSpPr>
                <p:nvPr/>
              </p:nvCxnSpPr>
              <p:spPr>
                <a:xfrm>
                  <a:off x="6255707" y="1769335"/>
                  <a:ext cx="1105954" cy="361471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>
                  <a:stCxn id="29" idx="3"/>
                  <a:endCxn id="21" idx="1"/>
                </p:cNvCxnSpPr>
                <p:nvPr/>
              </p:nvCxnSpPr>
              <p:spPr>
                <a:xfrm>
                  <a:off x="6255708" y="2558439"/>
                  <a:ext cx="1052596" cy="2707557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>
                  <a:stCxn id="25" idx="3"/>
                  <a:endCxn id="21" idx="1"/>
                </p:cNvCxnSpPr>
                <p:nvPr/>
              </p:nvCxnSpPr>
              <p:spPr>
                <a:xfrm flipV="1">
                  <a:off x="6255708" y="5265996"/>
                  <a:ext cx="1052596" cy="476289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stCxn id="29" idx="3"/>
                  <a:endCxn id="22" idx="1"/>
                </p:cNvCxnSpPr>
                <p:nvPr/>
              </p:nvCxnSpPr>
              <p:spPr>
                <a:xfrm>
                  <a:off x="6255708" y="2558439"/>
                  <a:ext cx="1105953" cy="353967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>
                  <a:stCxn id="27" idx="3"/>
                  <a:endCxn id="19" idx="1"/>
                </p:cNvCxnSpPr>
                <p:nvPr/>
              </p:nvCxnSpPr>
              <p:spPr>
                <a:xfrm>
                  <a:off x="6255708" y="3333660"/>
                  <a:ext cx="1105954" cy="362660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>
                  <a:stCxn id="27" idx="3"/>
                  <a:endCxn id="18" idx="1"/>
                </p:cNvCxnSpPr>
                <p:nvPr/>
              </p:nvCxnSpPr>
              <p:spPr>
                <a:xfrm flipV="1">
                  <a:off x="6255708" y="2130806"/>
                  <a:ext cx="1105953" cy="1202854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>
                  <a:stCxn id="28" idx="3"/>
                  <a:endCxn id="20" idx="1"/>
                </p:cNvCxnSpPr>
                <p:nvPr/>
              </p:nvCxnSpPr>
              <p:spPr>
                <a:xfrm>
                  <a:off x="6255708" y="4148502"/>
                  <a:ext cx="1063197" cy="370798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>
                  <a:stCxn id="26" idx="3"/>
                  <a:endCxn id="18" idx="1"/>
                </p:cNvCxnSpPr>
                <p:nvPr/>
              </p:nvCxnSpPr>
              <p:spPr>
                <a:xfrm flipV="1">
                  <a:off x="6255708" y="2130806"/>
                  <a:ext cx="1105953" cy="2810418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726068" y="2856380"/>
              <a:ext cx="1904371" cy="2946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5" name="Group 34"/>
          <p:cNvGrpSpPr/>
          <p:nvPr/>
        </p:nvGrpSpPr>
        <p:grpSpPr>
          <a:xfrm>
            <a:off x="3635896" y="2780928"/>
            <a:ext cx="4958873" cy="3497405"/>
            <a:chOff x="301476" y="898304"/>
            <a:chExt cx="8293293" cy="5849112"/>
          </a:xfrm>
        </p:grpSpPr>
        <p:pic>
          <p:nvPicPr>
            <p:cNvPr id="32" name="Picture 31" descr="tasksA.png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476" y="898306"/>
              <a:ext cx="1468069" cy="5796991"/>
            </a:xfrm>
            <a:prstGeom prst="rect">
              <a:avLst/>
            </a:prstGeom>
          </p:spPr>
        </p:pic>
        <p:pic>
          <p:nvPicPr>
            <p:cNvPr id="33" name="Picture 32" descr="tasksC.png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530" y="898305"/>
              <a:ext cx="1685239" cy="4195724"/>
            </a:xfrm>
            <a:prstGeom prst="rect">
              <a:avLst/>
            </a:prstGeom>
          </p:spPr>
        </p:pic>
        <p:pic>
          <p:nvPicPr>
            <p:cNvPr id="34" name="Picture 33" descr="tasksB.png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1529" y="898304"/>
              <a:ext cx="3836670" cy="5849112"/>
            </a:xfrm>
            <a:prstGeom prst="rect">
              <a:avLst/>
            </a:prstGeom>
          </p:spPr>
        </p:pic>
      </p:grpSp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631499" y="3284984"/>
            <a:ext cx="3936437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4" name="Group 43"/>
          <p:cNvGrpSpPr/>
          <p:nvPr/>
        </p:nvGrpSpPr>
        <p:grpSpPr>
          <a:xfrm>
            <a:off x="4355976" y="3176820"/>
            <a:ext cx="4192910" cy="3140297"/>
            <a:chOff x="19050" y="19050"/>
            <a:chExt cx="9105900" cy="6819900"/>
          </a:xfrm>
        </p:grpSpPr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19050" y="19050"/>
              <a:ext cx="9105900" cy="6819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1360518" y="349908"/>
              <a:ext cx="1995314" cy="3723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3402620" y="378786"/>
              <a:ext cx="4202227" cy="353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5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7676970" y="409893"/>
              <a:ext cx="1389392" cy="303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5496583" y="3140968"/>
            <a:ext cx="3019710" cy="3145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2" name="Picture 4" descr="http://askatechteacher.com/wp-content/uploads/2010/07/wisdom.jp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940152" y="3140968"/>
            <a:ext cx="2587774" cy="33262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smtClean="0"/>
              <a:t>Aggregation-based Techniques - Summary</a:t>
            </a:r>
            <a:endParaRPr lang="de-AT" dirty="0"/>
          </a:p>
        </p:txBody>
      </p:sp>
      <p:sp>
        <p:nvSpPr>
          <p:cNvPr id="4" name="Rectangle 3"/>
          <p:cNvSpPr/>
          <p:nvPr/>
        </p:nvSpPr>
        <p:spPr>
          <a:xfrm>
            <a:off x="683568" y="1476782"/>
            <a:ext cx="1728192" cy="4371280"/>
          </a:xfrm>
          <a:prstGeom prst="rect">
            <a:avLst/>
          </a:prstGeom>
          <a:solidFill>
            <a:srgbClr val="FF0000">
              <a:alpha val="13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tangle 4"/>
          <p:cNvSpPr/>
          <p:nvPr/>
        </p:nvSpPr>
        <p:spPr>
          <a:xfrm>
            <a:off x="2627784" y="2348880"/>
            <a:ext cx="1728192" cy="3497658"/>
          </a:xfrm>
          <a:prstGeom prst="rect">
            <a:avLst/>
          </a:prstGeom>
          <a:solidFill>
            <a:srgbClr val="FF0000">
              <a:alpha val="13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Rectangle 5"/>
          <p:cNvSpPr/>
          <p:nvPr/>
        </p:nvSpPr>
        <p:spPr>
          <a:xfrm>
            <a:off x="4572000" y="3789040"/>
            <a:ext cx="1728192" cy="2056864"/>
          </a:xfrm>
          <a:prstGeom prst="rect">
            <a:avLst/>
          </a:prstGeom>
          <a:solidFill>
            <a:srgbClr val="FF0000">
              <a:alpha val="13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ectangle 6"/>
          <p:cNvSpPr/>
          <p:nvPr/>
        </p:nvSpPr>
        <p:spPr>
          <a:xfrm>
            <a:off x="6516216" y="4077072"/>
            <a:ext cx="1728192" cy="1757148"/>
          </a:xfrm>
          <a:prstGeom prst="rect">
            <a:avLst/>
          </a:prstGeom>
          <a:solidFill>
            <a:srgbClr val="FF0000">
              <a:alpha val="13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00808"/>
            <a:ext cx="1445050" cy="1340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333633" y="3778935"/>
            <a:ext cx="242806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 r="24191"/>
          <a:stretch>
            <a:fillRect/>
          </a:stretch>
        </p:blipFill>
        <p:spPr bwMode="auto">
          <a:xfrm>
            <a:off x="2771800" y="2564904"/>
            <a:ext cx="1464275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 t="9524"/>
          <a:stretch>
            <a:fillRect/>
          </a:stretch>
        </p:blipFill>
        <p:spPr bwMode="auto">
          <a:xfrm>
            <a:off x="2771800" y="4149080"/>
            <a:ext cx="145138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3" descr="C:\Datasets\psets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4716016" y="4005064"/>
            <a:ext cx="1378413" cy="165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98384" y="4293096"/>
            <a:ext cx="1516571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car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5223"/>
            <a:ext cx="9163520" cy="705599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0" y="-99392"/>
            <a:ext cx="9163521" cy="7272808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81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6" name="Picture 5" descr="postcar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96336" y="4127500"/>
            <a:ext cx="1407964" cy="138973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5076056" y="4928468"/>
            <a:ext cx="2520280" cy="576064"/>
          </a:xfrm>
          <a:prstGeom prst="roundRect">
            <a:avLst>
              <a:gd name="adj" fmla="val 9735"/>
            </a:avLst>
          </a:prstGeom>
          <a:solidFill>
            <a:srgbClr val="FFFF00">
              <a:alpha val="75000"/>
            </a:srgb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7</a:t>
            </a:r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Scatterplots</a:t>
            </a:r>
            <a:endParaRPr lang="en-US" sz="24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Scatterplot-based Techniques</a:t>
            </a:r>
            <a:endParaRPr lang="de-AT" dirty="0"/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348880"/>
            <a:ext cx="3622755" cy="3324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2420888"/>
            <a:ext cx="3214289" cy="2754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592105" y="1556792"/>
            <a:ext cx="2736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800" b="1" dirty="0" smtClean="0">
                <a:latin typeface="Century Gothic" pitchFamily="34" charset="0"/>
              </a:rPr>
              <a:t>cluster view</a:t>
            </a:r>
            <a:endParaRPr lang="en-US" sz="2800" b="1" dirty="0" smtClean="0">
              <a:latin typeface="Century Gothic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600" y="1556792"/>
            <a:ext cx="2736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800" b="1" dirty="0" smtClean="0">
                <a:latin typeface="Century Gothic" pitchFamily="34" charset="0"/>
              </a:rPr>
              <a:t>scatter view</a:t>
            </a:r>
            <a:endParaRPr lang="en-US" sz="2800" b="1" dirty="0" smtClean="0">
              <a:latin typeface="Century Gothic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9912" y="6021288"/>
            <a:ext cx="201622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[Liu et al., 2005]</a:t>
            </a:r>
            <a:endParaRPr lang="de-AT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smtClean="0"/>
              <a:t>Scatterplot-based Techniques - Summary</a:t>
            </a:r>
            <a:endParaRPr lang="de-AT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628056" y="1844824"/>
            <a:ext cx="0" cy="36724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615356" y="5517232"/>
            <a:ext cx="5536232" cy="83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lum bright="-20000" contrast="40000"/>
          </a:blip>
          <a:srcRect/>
          <a:stretch>
            <a:fillRect/>
          </a:stretch>
        </p:blipFill>
        <p:spPr bwMode="auto">
          <a:xfrm>
            <a:off x="1907704" y="2276871"/>
            <a:ext cx="1080120" cy="991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>
            <a:lum bright="-20000" contrast="40000"/>
          </a:blip>
          <a:srcRect/>
          <a:stretch>
            <a:fillRect/>
          </a:stretch>
        </p:blipFill>
        <p:spPr bwMode="auto">
          <a:xfrm>
            <a:off x="5724128" y="4447423"/>
            <a:ext cx="1017171" cy="8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car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5223"/>
            <a:ext cx="9163520" cy="7055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2555776" y="5647738"/>
            <a:ext cx="1152128" cy="1145952"/>
          </a:xfrm>
          <a:prstGeom prst="roundRect">
            <a:avLst>
              <a:gd name="adj" fmla="val 0"/>
            </a:avLst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AT" b="1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339752" y="5733256"/>
            <a:ext cx="1584738" cy="965090"/>
          </a:xfrm>
          <a:prstGeom prst="roundRect">
            <a:avLst>
              <a:gd name="adj" fmla="val 0"/>
            </a:avLst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195736" y="188640"/>
            <a:ext cx="4824536" cy="4104456"/>
          </a:xfrm>
          <a:prstGeom prst="roundRect">
            <a:avLst>
              <a:gd name="adj" fmla="val 4170"/>
            </a:avLst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endParaRPr lang="de-AT" sz="3200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endParaRPr lang="de-AT" sz="3200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endParaRPr lang="de-AT" sz="3200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r>
              <a:rPr lang="de-AT" sz="3200" b="1" dirty="0" smtClean="0">
                <a:solidFill>
                  <a:schemeClr val="tx1"/>
                </a:solidFill>
                <a:latin typeface="Century Gothic" pitchFamily="34" charset="0"/>
              </a:rPr>
              <a:t>4.</a:t>
            </a:r>
            <a:r>
              <a:rPr lang="de-AT" b="1" dirty="0" smtClean="0">
                <a:solidFill>
                  <a:schemeClr val="tx1"/>
                </a:solidFill>
                <a:latin typeface="Century Gothic" pitchFamily="34" charset="0"/>
              </a:rPr>
              <a:t> Node-Link</a:t>
            </a:r>
            <a:br>
              <a:rPr lang="de-AT" b="1" dirty="0" smtClean="0">
                <a:solidFill>
                  <a:schemeClr val="tx1"/>
                </a:solidFill>
                <a:latin typeface="Century Gothic" pitchFamily="34" charset="0"/>
              </a:rPr>
            </a:br>
            <a:r>
              <a:rPr lang="de-AT" b="1" dirty="0" smtClean="0">
                <a:solidFill>
                  <a:schemeClr val="tx1"/>
                </a:solidFill>
                <a:latin typeface="Century Gothic" pitchFamily="34" charset="0"/>
              </a:rPr>
              <a:t>Diagrams</a:t>
            </a:r>
            <a:endParaRPr lang="de-AT" b="1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23928" y="2950716"/>
            <a:ext cx="3312368" cy="3756744"/>
          </a:xfrm>
          <a:prstGeom prst="roundRect">
            <a:avLst>
              <a:gd name="adj" fmla="val 0"/>
            </a:avLst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de-AT" b="1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r>
              <a:rPr lang="de-AT" sz="3200" b="1" dirty="0" smtClean="0">
                <a:solidFill>
                  <a:schemeClr val="tx1"/>
                </a:solidFill>
                <a:latin typeface="Century Gothic" pitchFamily="34" charset="0"/>
              </a:rPr>
              <a:t>6. </a:t>
            </a:r>
            <a:r>
              <a:rPr lang="de-AT" b="1" dirty="0" smtClean="0">
                <a:solidFill>
                  <a:schemeClr val="tx1"/>
                </a:solidFill>
                <a:latin typeface="Century Gothic" pitchFamily="34" charset="0"/>
              </a:rPr>
              <a:t>Aggregation-Based Techniques</a:t>
            </a:r>
            <a:endParaRPr lang="de-AT" b="1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79512" y="4382944"/>
            <a:ext cx="7200800" cy="1272988"/>
          </a:xfrm>
          <a:prstGeom prst="roundRect">
            <a:avLst>
              <a:gd name="adj" fmla="val 8978"/>
            </a:avLst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3200" b="1" dirty="0" smtClean="0">
                <a:solidFill>
                  <a:schemeClr val="tx1"/>
                </a:solidFill>
                <a:latin typeface="Century Gothic" pitchFamily="34" charset="0"/>
              </a:rPr>
              <a:t>5. </a:t>
            </a:r>
            <a:r>
              <a:rPr lang="de-AT" b="1" dirty="0" smtClean="0">
                <a:solidFill>
                  <a:schemeClr val="tx1"/>
                </a:solidFill>
                <a:latin typeface="Century Gothic" pitchFamily="34" charset="0"/>
              </a:rPr>
              <a:t>Matrix-based</a:t>
            </a:r>
            <a:br>
              <a:rPr lang="de-AT" b="1" dirty="0" smtClean="0">
                <a:solidFill>
                  <a:schemeClr val="tx1"/>
                </a:solidFill>
                <a:latin typeface="Century Gothic" pitchFamily="34" charset="0"/>
              </a:rPr>
            </a:br>
            <a:r>
              <a:rPr lang="de-AT" b="1" dirty="0" smtClean="0">
                <a:solidFill>
                  <a:schemeClr val="tx1"/>
                </a:solidFill>
                <a:latin typeface="Century Gothic" pitchFamily="34" charset="0"/>
              </a:rPr>
              <a:t>        Techniques</a:t>
            </a:r>
            <a:endParaRPr lang="de-AT" b="1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860032" y="319956"/>
            <a:ext cx="4104456" cy="1196788"/>
          </a:xfrm>
          <a:prstGeom prst="roundRect">
            <a:avLst>
              <a:gd name="adj" fmla="val 9204"/>
            </a:avLst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AT" sz="3200" b="1" dirty="0" smtClean="0">
                <a:solidFill>
                  <a:schemeClr val="tx1"/>
                </a:solidFill>
                <a:latin typeface="Century Gothic" pitchFamily="34" charset="0"/>
              </a:rPr>
              <a:t>2. </a:t>
            </a:r>
            <a:r>
              <a:rPr lang="de-AT" b="1" dirty="0" smtClean="0">
                <a:solidFill>
                  <a:schemeClr val="tx1"/>
                </a:solidFill>
                <a:latin typeface="Century Gothic" pitchFamily="34" charset="0"/>
              </a:rPr>
              <a:t>Variants of </a:t>
            </a:r>
            <a:br>
              <a:rPr lang="de-AT" b="1" dirty="0" smtClean="0">
                <a:solidFill>
                  <a:schemeClr val="tx1"/>
                </a:solidFill>
                <a:latin typeface="Century Gothic" pitchFamily="34" charset="0"/>
              </a:rPr>
            </a:br>
            <a:r>
              <a:rPr lang="de-AT" b="1" dirty="0" smtClean="0">
                <a:solidFill>
                  <a:schemeClr val="tx1"/>
                </a:solidFill>
                <a:latin typeface="Century Gothic" pitchFamily="34" charset="0"/>
              </a:rPr>
              <a:t>Euler Diagrams</a:t>
            </a:r>
            <a:endParaRPr lang="de-AT" b="1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9512" y="332656"/>
            <a:ext cx="1944216" cy="1198736"/>
          </a:xfrm>
          <a:prstGeom prst="roundRect">
            <a:avLst>
              <a:gd name="adj" fmla="val 8526"/>
            </a:avLst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3200" b="1" dirty="0" smtClean="0">
                <a:solidFill>
                  <a:schemeClr val="tx1"/>
                </a:solidFill>
                <a:latin typeface="Century Gothic" pitchFamily="34" charset="0"/>
              </a:rPr>
              <a:t>1. </a:t>
            </a:r>
            <a:r>
              <a:rPr lang="de-AT" b="1" dirty="0" smtClean="0">
                <a:solidFill>
                  <a:schemeClr val="tx1"/>
                </a:solidFill>
                <a:latin typeface="Century Gothic" pitchFamily="34" charset="0"/>
              </a:rPr>
              <a:t>Venn and     Euler Diagrams</a:t>
            </a:r>
            <a:endParaRPr lang="de-AT" b="1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60032" y="1599208"/>
            <a:ext cx="4104456" cy="1258474"/>
          </a:xfrm>
          <a:prstGeom prst="roundRect">
            <a:avLst>
              <a:gd name="adj" fmla="val 8413"/>
            </a:avLst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AT" sz="3200" b="1" dirty="0" smtClean="0">
                <a:solidFill>
                  <a:schemeClr val="tx1"/>
                </a:solidFill>
                <a:latin typeface="Century Gothic" pitchFamily="34" charset="0"/>
              </a:rPr>
              <a:t>3. </a:t>
            </a:r>
            <a:r>
              <a:rPr lang="de-AT" b="1" dirty="0" smtClean="0">
                <a:solidFill>
                  <a:schemeClr val="tx1"/>
                </a:solidFill>
                <a:latin typeface="Century Gothic" pitchFamily="34" charset="0"/>
              </a:rPr>
              <a:t>Overlays</a:t>
            </a:r>
            <a:endParaRPr lang="de-AT" b="1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452320" y="4384068"/>
            <a:ext cx="1468626" cy="1272988"/>
          </a:xfrm>
          <a:prstGeom prst="roundRect">
            <a:avLst>
              <a:gd name="adj" fmla="val 8332"/>
            </a:avLst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3200" b="1" dirty="0" smtClean="0">
                <a:solidFill>
                  <a:schemeClr val="tx1"/>
                </a:solidFill>
                <a:latin typeface="Century Gothic" pitchFamily="34" charset="0"/>
              </a:rPr>
              <a:t>7. </a:t>
            </a:r>
            <a:r>
              <a:rPr lang="de-AT" b="1" dirty="0" smtClean="0">
                <a:solidFill>
                  <a:schemeClr val="tx1"/>
                </a:solidFill>
                <a:latin typeface="Century Gothic" pitchFamily="34" charset="0"/>
              </a:rPr>
              <a:t>Scatterplots</a:t>
            </a:r>
            <a:endParaRPr lang="de-AT" b="1" dirty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12" name="Picture 4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148952" y="4526673"/>
            <a:ext cx="1080120" cy="99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301080" y="4491989"/>
            <a:ext cx="905624" cy="101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4078992" y="4511421"/>
            <a:ext cx="1008112" cy="99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4" descr="Two quantitative variables in polar coordinates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40"/>
          <a:stretch>
            <a:fillRect/>
          </a:stretch>
        </p:blipFill>
        <p:spPr bwMode="auto">
          <a:xfrm>
            <a:off x="4283968" y="3136776"/>
            <a:ext cx="1152128" cy="1094061"/>
          </a:xfrm>
          <a:prstGeom prst="rect">
            <a:avLst/>
          </a:prstGeom>
          <a:noFill/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724128" y="3121215"/>
            <a:ext cx="1096913" cy="1095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3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506388"/>
            <a:ext cx="1764999" cy="890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48064" y="1705124"/>
            <a:ext cx="1440160" cy="1095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699792" y="5749269"/>
            <a:ext cx="864096" cy="879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5888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Century Gothic"/>
                <a:cs typeface="Century Gothic"/>
              </a:rPr>
              <a:t>Break</a:t>
            </a:r>
            <a:endParaRPr lang="en-US" sz="6000" b="1" dirty="0"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277" y="2790821"/>
            <a:ext cx="1447931" cy="14479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92" y="156135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FF0000"/>
                </a:solidFill>
                <a:latin typeface="Century Gothic"/>
                <a:cs typeface="Century Gothic"/>
              </a:rPr>
              <a:t>Question</a:t>
            </a:r>
            <a:endParaRPr lang="en-US" sz="6000" b="1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3999" y="1558532"/>
            <a:ext cx="2173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FF0000"/>
                </a:solidFill>
                <a:latin typeface="Century Gothic"/>
                <a:cs typeface="Century Gothic"/>
              </a:rPr>
              <a:t>s</a:t>
            </a:r>
            <a:endParaRPr lang="en-US" sz="6000" b="1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5381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car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36" y="1975386"/>
            <a:ext cx="6068149" cy="46725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8074" y="245870"/>
            <a:ext cx="6287389" cy="1112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6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Which visualization technique </a:t>
            </a:r>
            <a:r>
              <a:rPr lang="en-US" sz="2600" b="1" spc="60" dirty="0" smtClean="0">
                <a:latin typeface="Century Gothic"/>
                <a:cs typeface="Century Gothic"/>
              </a:rPr>
              <a:t>shows</a:t>
            </a:r>
          </a:p>
          <a:p>
            <a:pPr>
              <a:lnSpc>
                <a:spcPct val="130000"/>
              </a:lnSpc>
            </a:pPr>
            <a:r>
              <a:rPr lang="en-US" sz="2600" b="1" spc="60" dirty="0">
                <a:latin typeface="Century Gothic"/>
                <a:cs typeface="Century Gothic"/>
              </a:rPr>
              <a:t>n</a:t>
            </a:r>
            <a:r>
              <a:rPr lang="en-US" sz="2600" b="1" spc="60" dirty="0" smtClean="0">
                <a:latin typeface="Century Gothic"/>
                <a:cs typeface="Century Gothic"/>
              </a:rPr>
              <a:t>on-member elements</a:t>
            </a:r>
            <a:r>
              <a:rPr lang="en-US" sz="2600" spc="60" dirty="0" smtClean="0">
                <a:latin typeface="Century Gothic"/>
                <a:cs typeface="Century Gothic"/>
              </a:rPr>
              <a:t> </a:t>
            </a:r>
            <a:r>
              <a:rPr lang="en-US" sz="2600" spc="60" dirty="0" smtClean="0">
                <a:solidFill>
                  <a:srgbClr val="595959"/>
                </a:solidFill>
                <a:latin typeface="Century Gothic"/>
                <a:cs typeface="Century Gothic"/>
              </a:rPr>
              <a:t>of a set</a:t>
            </a:r>
            <a:r>
              <a:rPr lang="en-US" sz="26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?</a:t>
            </a:r>
            <a:endParaRPr lang="en-US" sz="2600" spc="6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67395"/>
          <a:stretch/>
        </p:blipFill>
        <p:spPr bwMode="auto">
          <a:xfrm>
            <a:off x="7254723" y="3802197"/>
            <a:ext cx="1145741" cy="1400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postcard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3738" y="2045937"/>
            <a:ext cx="1286578" cy="1279712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8" cstate="print"/>
          <a:srcRect l="9206" t="17311" b="14410"/>
          <a:stretch/>
        </p:blipFill>
        <p:spPr bwMode="auto">
          <a:xfrm>
            <a:off x="6862893" y="5754295"/>
            <a:ext cx="1929377" cy="86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 rot="5400000">
            <a:off x="3024665" y="3887683"/>
            <a:ext cx="833067" cy="854946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5400000">
            <a:off x="1217580" y="4802963"/>
            <a:ext cx="863999" cy="791999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5400000">
            <a:off x="1054622" y="5567309"/>
            <a:ext cx="863999" cy="1047358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5400000">
            <a:off x="7055024" y="1543965"/>
            <a:ext cx="1453445" cy="231662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5400000">
            <a:off x="6928022" y="3378411"/>
            <a:ext cx="1707447" cy="231662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5400000" flipH="1">
            <a:off x="7226388" y="5007625"/>
            <a:ext cx="1105072" cy="231662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5400000">
            <a:off x="6939312" y="3375590"/>
            <a:ext cx="1707447" cy="2316625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5400000">
            <a:off x="1228870" y="4800142"/>
            <a:ext cx="863999" cy="791999"/>
          </a:xfrm>
          <a:prstGeom prst="rect">
            <a:avLst/>
          </a:prstGeom>
          <a:noFill/>
          <a:ln w="762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countdown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111" y="489893"/>
            <a:ext cx="1021322" cy="76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6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ick Tock-SoundBible.com-116554506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Qua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animBg="1"/>
      <p:bldP spid="8" grpId="4" animBg="1"/>
      <p:bldP spid="11" grpId="0" animBg="1"/>
      <p:bldP spid="11" grpId="1" animBg="1"/>
      <p:bldP spid="11" grpId="2" animBg="1"/>
      <p:bldP spid="11" grpId="3" animBg="1"/>
      <p:bldP spid="11" grpId="4" animBg="1"/>
      <p:bldP spid="12" grpId="0" animBg="1"/>
      <p:bldP spid="12" grpId="1" animBg="1"/>
      <p:bldP spid="12" grpId="2" animBg="1"/>
      <p:bldP spid="12" grpId="3" animBg="1"/>
      <p:bldP spid="12" grpId="4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car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36" y="1975386"/>
            <a:ext cx="6068149" cy="46725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8074" y="245870"/>
            <a:ext cx="6328296" cy="1112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6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Which visualization technique </a:t>
            </a:r>
            <a:r>
              <a:rPr lang="en-US" sz="2600" b="1" spc="60" dirty="0" smtClean="0">
                <a:latin typeface="Century Gothic"/>
                <a:cs typeface="Century Gothic"/>
              </a:rPr>
              <a:t>allows </a:t>
            </a:r>
          </a:p>
          <a:p>
            <a:pPr>
              <a:lnSpc>
                <a:spcPct val="130000"/>
              </a:lnSpc>
            </a:pPr>
            <a:r>
              <a:rPr lang="en-US" sz="2600" b="1" spc="60" dirty="0" smtClean="0">
                <a:latin typeface="Century Gothic"/>
                <a:cs typeface="Century Gothic"/>
              </a:rPr>
              <a:t>comparison of set overlaps </a:t>
            </a:r>
            <a:r>
              <a:rPr lang="en-US" sz="26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?</a:t>
            </a:r>
            <a:endParaRPr lang="en-US" sz="2600" spc="6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6" cstate="print"/>
          <a:srcRect l="9206" t="17311" b="14410"/>
          <a:stretch/>
        </p:blipFill>
        <p:spPr bwMode="auto">
          <a:xfrm>
            <a:off x="6862893" y="5754295"/>
            <a:ext cx="1929377" cy="86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 rot="5400000">
            <a:off x="1323169" y="3811193"/>
            <a:ext cx="833067" cy="1007927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5400000">
            <a:off x="3646365" y="4744212"/>
            <a:ext cx="863999" cy="908244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5400000">
            <a:off x="1054622" y="5567309"/>
            <a:ext cx="863999" cy="1047358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5400000">
            <a:off x="7055024" y="1543965"/>
            <a:ext cx="1453445" cy="231662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5400000">
            <a:off x="7025746" y="3323020"/>
            <a:ext cx="1511999" cy="231662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5400000" flipH="1">
            <a:off x="7226388" y="5007625"/>
            <a:ext cx="1105072" cy="231662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5400000">
            <a:off x="7029238" y="3340622"/>
            <a:ext cx="1511998" cy="2304000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5400000">
            <a:off x="3643544" y="4741391"/>
            <a:ext cx="863999" cy="908244"/>
          </a:xfrm>
          <a:prstGeom prst="rect">
            <a:avLst/>
          </a:prstGeom>
          <a:noFill/>
          <a:ln w="762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countdown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111" y="489893"/>
            <a:ext cx="1021322" cy="765991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7165658" y="2062665"/>
            <a:ext cx="1323847" cy="126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postcard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6015" y="3884511"/>
            <a:ext cx="1224000" cy="123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6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ick Tock-SoundBible.com-116554506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Qua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animBg="1"/>
      <p:bldP spid="8" grpId="4" animBg="1"/>
      <p:bldP spid="11" grpId="0" animBg="1"/>
      <p:bldP spid="11" grpId="1" animBg="1"/>
      <p:bldP spid="11" grpId="2" animBg="1"/>
      <p:bldP spid="11" grpId="3" animBg="1"/>
      <p:bldP spid="11" grpId="4" animBg="1"/>
      <p:bldP spid="12" grpId="0" animBg="1"/>
      <p:bldP spid="12" grpId="1" animBg="1"/>
      <p:bldP spid="12" grpId="2" animBg="1"/>
      <p:bldP spid="12" grpId="3" animBg="1"/>
      <p:bldP spid="12" grpId="4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car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36" y="1975386"/>
            <a:ext cx="6068149" cy="46725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8074" y="245870"/>
            <a:ext cx="5945251" cy="1112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6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Which visualization technique can</a:t>
            </a:r>
          </a:p>
          <a:p>
            <a:pPr>
              <a:lnSpc>
                <a:spcPct val="130000"/>
              </a:lnSpc>
            </a:pPr>
            <a:r>
              <a:rPr lang="en-US" sz="2600" b="1" spc="60" dirty="0">
                <a:latin typeface="Century Gothic"/>
                <a:cs typeface="Century Gothic"/>
              </a:rPr>
              <a:t>s</a:t>
            </a:r>
            <a:r>
              <a:rPr lang="en-US" sz="2600" b="1" spc="60" dirty="0" smtClean="0">
                <a:latin typeface="Century Gothic"/>
                <a:cs typeface="Century Gothic"/>
              </a:rPr>
              <a:t>how additional attributes </a:t>
            </a:r>
            <a:r>
              <a:rPr lang="en-US" sz="26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?</a:t>
            </a:r>
            <a:endParaRPr lang="en-US" sz="2600" spc="6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67395"/>
          <a:stretch/>
        </p:blipFill>
        <p:spPr bwMode="auto">
          <a:xfrm>
            <a:off x="7254723" y="3802197"/>
            <a:ext cx="1145741" cy="1400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postcard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3738" y="2045937"/>
            <a:ext cx="1286578" cy="12797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5400000">
            <a:off x="3024665" y="3887683"/>
            <a:ext cx="833067" cy="854946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5400000">
            <a:off x="1217580" y="4802963"/>
            <a:ext cx="863999" cy="791999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5400000">
            <a:off x="2801131" y="5669342"/>
            <a:ext cx="863999" cy="843294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5400000">
            <a:off x="7055024" y="1543965"/>
            <a:ext cx="1453445" cy="231662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5400000">
            <a:off x="6928022" y="3378411"/>
            <a:ext cx="1707447" cy="231662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5400000" flipH="1">
            <a:off x="7085278" y="4922959"/>
            <a:ext cx="1387292" cy="231662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5400000">
            <a:off x="7103006" y="4922163"/>
            <a:ext cx="1380057" cy="2316625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5400000">
            <a:off x="2801130" y="5669342"/>
            <a:ext cx="863999" cy="843295"/>
          </a:xfrm>
          <a:prstGeom prst="rect">
            <a:avLst/>
          </a:prstGeom>
          <a:noFill/>
          <a:ln w="762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countdown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111" y="489893"/>
            <a:ext cx="1021322" cy="765991"/>
          </a:xfrm>
          <a:prstGeom prst="rect">
            <a:avLst/>
          </a:prstGeom>
        </p:spPr>
      </p:pic>
      <p:pic>
        <p:nvPicPr>
          <p:cNvPr id="18" name="Picture 17" descr="Screen Shot 2014-06-05 at 02.42.04.png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724" y="5416475"/>
            <a:ext cx="1044276" cy="127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7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ick Tock-SoundBible.com-116554506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Qua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animBg="1"/>
      <p:bldP spid="8" grpId="4" animBg="1"/>
      <p:bldP spid="11" grpId="0" animBg="1"/>
      <p:bldP spid="11" grpId="1" animBg="1"/>
      <p:bldP spid="11" grpId="2" animBg="1"/>
      <p:bldP spid="11" grpId="3" animBg="1"/>
      <p:bldP spid="11" grpId="4" animBg="1"/>
      <p:bldP spid="12" grpId="0" animBg="1"/>
      <p:bldP spid="12" grpId="1" animBg="1"/>
      <p:bldP spid="12" grpId="2" animBg="1"/>
      <p:bldP spid="12" grpId="3" animBg="1"/>
      <p:bldP spid="12" grpId="4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Sets as a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800" dirty="0" smtClean="0"/>
              <a:t>Uncommon in InfoVis</a:t>
            </a:r>
          </a:p>
          <a:p>
            <a:pPr lvl="1"/>
            <a:r>
              <a:rPr lang="de-AT" sz="2400" dirty="0" smtClean="0"/>
              <a:t>Unlike Graphs, Trees, etc.</a:t>
            </a:r>
          </a:p>
          <a:p>
            <a:r>
              <a:rPr lang="de-AT" sz="2800" dirty="0" smtClean="0"/>
              <a:t>Often treated as</a:t>
            </a:r>
          </a:p>
          <a:p>
            <a:pPr lvl="1"/>
            <a:r>
              <a:rPr lang="de-AT" sz="2400" dirty="0" smtClean="0"/>
              <a:t>Categorical attributes</a:t>
            </a:r>
          </a:p>
          <a:p>
            <a:pPr lvl="1"/>
            <a:r>
              <a:rPr lang="de-AT" sz="2400" dirty="0" smtClean="0"/>
              <a:t>Boolean </a:t>
            </a:r>
            <a:r>
              <a:rPr lang="de-AT" sz="2400" dirty="0" err="1" smtClean="0"/>
              <a:t>attributes</a:t>
            </a:r>
            <a:endParaRPr lang="de-AT" sz="2400" dirty="0" smtClean="0"/>
          </a:p>
          <a:p>
            <a:r>
              <a:rPr lang="de-AT" sz="2800" dirty="0" smtClean="0"/>
              <a:t>Often used for grouping</a:t>
            </a:r>
          </a:p>
          <a:p>
            <a:pPr lvl="1"/>
            <a:r>
              <a:rPr lang="de-AT" sz="2400" dirty="0" smtClean="0"/>
              <a:t>Not as primary objects</a:t>
            </a:r>
          </a:p>
          <a:p>
            <a:endParaRPr lang="de-AT" sz="28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398" y="1268760"/>
            <a:ext cx="3455996" cy="4817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5939264" y="4601448"/>
            <a:ext cx="2376264" cy="1048752"/>
            <a:chOff x="952550" y="2445399"/>
            <a:chExt cx="2808312" cy="1449557"/>
          </a:xfrm>
        </p:grpSpPr>
        <p:sp>
          <p:nvSpPr>
            <p:cNvPr id="9" name="Rectangle 8"/>
            <p:cNvSpPr/>
            <p:nvPr/>
          </p:nvSpPr>
          <p:spPr>
            <a:xfrm>
              <a:off x="952550" y="2445399"/>
              <a:ext cx="2808312" cy="288033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2550" y="3606924"/>
              <a:ext cx="2808312" cy="288032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5888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Century Gothic"/>
                <a:cs typeface="Century Gothic"/>
              </a:rPr>
              <a:t>Break</a:t>
            </a:r>
            <a:endParaRPr lang="en-US" sz="6000" b="1" dirty="0"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3421" y="2839173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FF0000"/>
                </a:solidFill>
                <a:latin typeface="Century Gothic"/>
                <a:cs typeface="Century Gothic"/>
              </a:rPr>
              <a:t>                  </a:t>
            </a:r>
            <a:r>
              <a:rPr lang="en-US" sz="6000" b="1" dirty="0">
                <a:solidFill>
                  <a:srgbClr val="FF0000"/>
                </a:solidFill>
                <a:latin typeface="Century Gothic"/>
                <a:cs typeface="Century Gothic"/>
              </a:rPr>
              <a:t> </a:t>
            </a:r>
            <a:r>
              <a:rPr lang="en-US" sz="7000" b="1" dirty="0" smtClean="0">
                <a:solidFill>
                  <a:srgbClr val="FF0000"/>
                </a:solidFill>
                <a:latin typeface="Century Gothic"/>
                <a:cs typeface="Century Gothic"/>
              </a:rPr>
              <a:t>Over</a:t>
            </a:r>
            <a:endParaRPr lang="en-US" sz="7000" b="1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383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0286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Century Gothic"/>
                <a:cs typeface="Century Gothic"/>
              </a:rPr>
              <a:t>Comparison</a:t>
            </a:r>
            <a:endParaRPr lang="en-US" sz="6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8728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car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5223"/>
            <a:ext cx="9165224" cy="7057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755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car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5223"/>
            <a:ext cx="9163520" cy="705599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17714" y="162373"/>
            <a:ext cx="5311673" cy="1288143"/>
          </a:xfrm>
          <a:prstGeom prst="roundRect">
            <a:avLst>
              <a:gd name="adj" fmla="val 9735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17714" y="1484276"/>
            <a:ext cx="8715544" cy="1288143"/>
          </a:xfrm>
          <a:prstGeom prst="roundRect">
            <a:avLst>
              <a:gd name="adj" fmla="val 9735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05181" y="162373"/>
            <a:ext cx="3317129" cy="1288143"/>
          </a:xfrm>
          <a:prstGeom prst="roundRect">
            <a:avLst>
              <a:gd name="adj" fmla="val 9735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17714" y="2830654"/>
            <a:ext cx="5311673" cy="1288143"/>
          </a:xfrm>
          <a:prstGeom prst="roundRect">
            <a:avLst>
              <a:gd name="adj" fmla="val 9735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17714" y="4159750"/>
            <a:ext cx="7390882" cy="1288143"/>
          </a:xfrm>
          <a:prstGeom prst="roundRect">
            <a:avLst>
              <a:gd name="adj" fmla="val 9735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608596" y="4159750"/>
            <a:ext cx="1324662" cy="1288143"/>
          </a:xfrm>
          <a:prstGeom prst="roundRect">
            <a:avLst>
              <a:gd name="adj" fmla="val 9735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6842" y="5527489"/>
            <a:ext cx="8716416" cy="1288143"/>
          </a:xfrm>
          <a:prstGeom prst="roundRect">
            <a:avLst>
              <a:gd name="adj" fmla="val 9735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4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car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5223"/>
            <a:ext cx="9165224" cy="7057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19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car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5223"/>
            <a:ext cx="9163520" cy="705599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34423" y="490956"/>
            <a:ext cx="5311673" cy="662473"/>
          </a:xfrm>
          <a:prstGeom prst="roundRect">
            <a:avLst>
              <a:gd name="adj" fmla="val 9735"/>
            </a:avLst>
          </a:prstGeom>
          <a:solidFill>
            <a:schemeClr val="bg1">
              <a:alpha val="61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  Euler and Venn Diagrams</a:t>
            </a:r>
            <a:endParaRPr lang="en-US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31825" y="1802194"/>
            <a:ext cx="8690485" cy="662473"/>
          </a:xfrm>
          <a:prstGeom prst="roundRect">
            <a:avLst>
              <a:gd name="adj" fmla="val 9735"/>
            </a:avLst>
          </a:prstGeom>
          <a:solidFill>
            <a:schemeClr val="bg1">
              <a:alpha val="65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3</a:t>
            </a:r>
            <a:r>
              <a:rPr lang="en-US" sz="26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  </a:t>
            </a:r>
            <a:r>
              <a:rPr lang="en-US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Overlays</a:t>
            </a:r>
            <a:endParaRPr lang="en-US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05181" y="490956"/>
            <a:ext cx="3317129" cy="662473"/>
          </a:xfrm>
          <a:prstGeom prst="roundRect">
            <a:avLst>
              <a:gd name="adj" fmla="val 9735"/>
            </a:avLst>
          </a:prstGeom>
          <a:solidFill>
            <a:schemeClr val="bg1">
              <a:alpha val="86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2</a:t>
            </a:r>
            <a:r>
              <a:rPr lang="en-US" sz="26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  </a:t>
            </a:r>
            <a:r>
              <a:rPr lang="en-US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Euler Diagram Variants</a:t>
            </a:r>
            <a:endParaRPr lang="en-US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31825" y="3154208"/>
            <a:ext cx="5311673" cy="662473"/>
          </a:xfrm>
          <a:prstGeom prst="roundRect">
            <a:avLst>
              <a:gd name="adj" fmla="val 9735"/>
            </a:avLst>
          </a:prstGeom>
          <a:solidFill>
            <a:schemeClr val="bg1">
              <a:alpha val="66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4</a:t>
            </a:r>
            <a:r>
              <a:rPr lang="en-US" sz="26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  </a:t>
            </a:r>
            <a:r>
              <a:rPr lang="en-US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Node-link Diagrams</a:t>
            </a:r>
            <a:endParaRPr lang="en-US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4422" y="4374242"/>
            <a:ext cx="7343998" cy="793609"/>
          </a:xfrm>
          <a:prstGeom prst="roundRect">
            <a:avLst>
              <a:gd name="adj" fmla="val 9735"/>
            </a:avLst>
          </a:prstGeom>
          <a:solidFill>
            <a:schemeClr val="bg1">
              <a:alpha val="75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5</a:t>
            </a:r>
            <a:r>
              <a:rPr lang="en-US" sz="26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  </a:t>
            </a:r>
            <a:r>
              <a:rPr lang="en-US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Matrix-based Techniques</a:t>
            </a:r>
            <a:endParaRPr lang="en-US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645238" y="4374241"/>
            <a:ext cx="1295998" cy="793610"/>
          </a:xfrm>
          <a:prstGeom prst="roundRect">
            <a:avLst>
              <a:gd name="adj" fmla="val 9735"/>
            </a:avLst>
          </a:prstGeom>
          <a:solidFill>
            <a:schemeClr val="bg1">
              <a:alpha val="63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entury Gothic"/>
                <a:cs typeface="Century Gothic"/>
              </a:rPr>
              <a:t>7</a:t>
            </a:r>
            <a:r>
              <a:rPr lang="en-US" sz="26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  </a:t>
            </a:r>
            <a:r>
              <a:rPr lang="en-US" sz="16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Scatterplot-based</a:t>
            </a:r>
            <a:endParaRPr lang="en-US" sz="1600" dirty="0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4422" y="5847716"/>
            <a:ext cx="8698835" cy="662473"/>
          </a:xfrm>
          <a:prstGeom prst="roundRect">
            <a:avLst>
              <a:gd name="adj" fmla="val 9735"/>
            </a:avLst>
          </a:prstGeom>
          <a:solidFill>
            <a:schemeClr val="bg1">
              <a:alpha val="67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6</a:t>
            </a:r>
            <a:r>
              <a:rPr lang="en-US" sz="26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  </a:t>
            </a:r>
            <a:r>
              <a:rPr lang="en-US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Aggregation-based Techniques</a:t>
            </a:r>
            <a:endParaRPr lang="en-US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7714" y="162373"/>
            <a:ext cx="5311673" cy="1288143"/>
          </a:xfrm>
          <a:prstGeom prst="roundRect">
            <a:avLst>
              <a:gd name="adj" fmla="val 9735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17714" y="1484276"/>
            <a:ext cx="8715544" cy="1288143"/>
          </a:xfrm>
          <a:prstGeom prst="roundRect">
            <a:avLst>
              <a:gd name="adj" fmla="val 9735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605181" y="162373"/>
            <a:ext cx="3317129" cy="1288143"/>
          </a:xfrm>
          <a:prstGeom prst="roundRect">
            <a:avLst>
              <a:gd name="adj" fmla="val 9735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17714" y="2830654"/>
            <a:ext cx="5311673" cy="1288143"/>
          </a:xfrm>
          <a:prstGeom prst="roundRect">
            <a:avLst>
              <a:gd name="adj" fmla="val 9735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17714" y="4159750"/>
            <a:ext cx="7390882" cy="1288143"/>
          </a:xfrm>
          <a:prstGeom prst="roundRect">
            <a:avLst>
              <a:gd name="adj" fmla="val 9735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608596" y="4159750"/>
            <a:ext cx="1324662" cy="1288143"/>
          </a:xfrm>
          <a:prstGeom prst="roundRect">
            <a:avLst>
              <a:gd name="adj" fmla="val 9735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16842" y="5527489"/>
            <a:ext cx="8716416" cy="1288143"/>
          </a:xfrm>
          <a:prstGeom prst="roundRect">
            <a:avLst>
              <a:gd name="adj" fmla="val 9735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117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803" y="3095935"/>
            <a:ext cx="166525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 algn="ctr"/>
            <a:r>
              <a:rPr lang="en-US" sz="2000" spc="100" dirty="0" smtClean="0">
                <a:latin typeface="Century Gothic"/>
                <a:cs typeface="Century Gothic"/>
              </a:rPr>
              <a:t>sets</a:t>
            </a:r>
          </a:p>
        </p:txBody>
      </p:sp>
      <p:pic>
        <p:nvPicPr>
          <p:cNvPr id="7" name="Picture 6" descr="postcar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735" y="2527387"/>
            <a:ext cx="1908545" cy="1537207"/>
          </a:xfrm>
          <a:prstGeom prst="rect">
            <a:avLst/>
          </a:prstGeom>
        </p:spPr>
      </p:pic>
      <p:pic>
        <p:nvPicPr>
          <p:cNvPr id="9" name="Picture 8" descr="postcard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21678" y="1964089"/>
            <a:ext cx="1332344" cy="1287343"/>
          </a:xfrm>
          <a:prstGeom prst="rect">
            <a:avLst/>
          </a:prstGeom>
        </p:spPr>
      </p:pic>
      <p:pic>
        <p:nvPicPr>
          <p:cNvPr id="23" name="Picture 22" descr="postcard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7266" y="4702656"/>
            <a:ext cx="1512000" cy="1485217"/>
          </a:xfrm>
          <a:prstGeom prst="rect">
            <a:avLst/>
          </a:prstGeom>
        </p:spPr>
      </p:pic>
      <p:pic>
        <p:nvPicPr>
          <p:cNvPr id="31" name="Picture 42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-1241171" y="2191870"/>
            <a:ext cx="1089397" cy="99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7" cstate="print"/>
          <a:srcRect l="1" r="25348"/>
          <a:stretch/>
        </p:blipFill>
        <p:spPr bwMode="auto">
          <a:xfrm>
            <a:off x="7305546" y="4632908"/>
            <a:ext cx="1626712" cy="162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8" cstate="print"/>
          <a:srcRect l="67395"/>
          <a:stretch/>
        </p:blipFill>
        <p:spPr bwMode="auto">
          <a:xfrm>
            <a:off x="5729241" y="4581265"/>
            <a:ext cx="1413883" cy="172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7" descr="postcard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60" y="74925"/>
            <a:ext cx="2453429" cy="1889164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>
          <a:xfrm>
            <a:off x="6689626" y="128071"/>
            <a:ext cx="1398558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689626" y="489536"/>
            <a:ext cx="2294794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8121407" y="128071"/>
            <a:ext cx="873396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689626" y="848392"/>
            <a:ext cx="1398558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689626" y="1202399"/>
            <a:ext cx="1946011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689625" y="1567249"/>
            <a:ext cx="2305177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pic>
        <p:nvPicPr>
          <p:cNvPr id="51" name="Picture 50" descr="postcard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5269" y="2530604"/>
            <a:ext cx="1538986" cy="1530773"/>
          </a:xfrm>
          <a:prstGeom prst="rect">
            <a:avLst/>
          </a:prstGeom>
        </p:spPr>
      </p:pic>
      <p:pic>
        <p:nvPicPr>
          <p:cNvPr id="53" name="Picture 52" descr="postcard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3355" y="2598812"/>
            <a:ext cx="1383958" cy="1394357"/>
          </a:xfrm>
          <a:prstGeom prst="rect">
            <a:avLst/>
          </a:prstGeom>
        </p:spPr>
      </p:pic>
      <p:sp>
        <p:nvSpPr>
          <p:cNvPr id="62" name="Rounded Rectangle 61"/>
          <p:cNvSpPr/>
          <p:nvPr/>
        </p:nvSpPr>
        <p:spPr>
          <a:xfrm>
            <a:off x="345575" y="619138"/>
            <a:ext cx="4147606" cy="485204"/>
          </a:xfrm>
          <a:prstGeom prst="roundRect">
            <a:avLst>
              <a:gd name="adj" fmla="val 9735"/>
            </a:avLst>
          </a:prstGeom>
          <a:solidFill>
            <a:schemeClr val="bg1">
              <a:alpha val="61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000" dirty="0" smtClean="0">
                <a:solidFill>
                  <a:schemeClr val="tx1"/>
                </a:solidFill>
                <a:latin typeface="Century Gothic"/>
                <a:cs typeface="Century Gothic"/>
              </a:rPr>
              <a:t>The Main Focus</a:t>
            </a:r>
            <a:endParaRPr lang="en-US" sz="3000" i="1" dirty="0" smtClean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0" y="1948206"/>
            <a:ext cx="6331373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-1803" y="5149019"/>
            <a:ext cx="166525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 algn="ctr"/>
            <a:r>
              <a:rPr lang="en-US" sz="2000" spc="100" dirty="0" smtClean="0">
                <a:latin typeface="Century Gothic"/>
                <a:cs typeface="Century Gothic"/>
              </a:rPr>
              <a:t>elements</a:t>
            </a: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425745" y="2631451"/>
            <a:ext cx="1591351" cy="1329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69" descr="Screen Shot 2014-06-02 at 01.07.55.pn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37" y="4566486"/>
            <a:ext cx="1860942" cy="1757557"/>
          </a:xfrm>
          <a:prstGeom prst="rect">
            <a:avLst/>
          </a:prstGeom>
        </p:spPr>
      </p:pic>
      <p:sp>
        <p:nvSpPr>
          <p:cNvPr id="71" name="Rounded Rectangle 70"/>
          <p:cNvSpPr/>
          <p:nvPr/>
        </p:nvSpPr>
        <p:spPr>
          <a:xfrm flipH="1">
            <a:off x="8635636" y="1202399"/>
            <a:ext cx="359166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38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2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2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2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2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2" presetClass="emph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2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0" grpId="3" animBg="1"/>
      <p:bldP spid="50" grpId="4" animBg="1"/>
      <p:bldP spid="50" grpId="5" animBg="1"/>
      <p:bldP spid="52" grpId="0" animBg="1"/>
      <p:bldP spid="52" grpId="1" animBg="1"/>
      <p:bldP spid="52" grpId="2" animBg="1"/>
      <p:bldP spid="68" grpId="0"/>
      <p:bldP spid="71" grpId="0" animBg="1"/>
      <p:bldP spid="71" grpId="1" animBg="1"/>
      <p:bldP spid="71" grpId="2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car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60" y="74925"/>
            <a:ext cx="2453429" cy="188916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45575" y="619138"/>
            <a:ext cx="4147606" cy="485204"/>
          </a:xfrm>
          <a:prstGeom prst="roundRect">
            <a:avLst>
              <a:gd name="adj" fmla="val 9735"/>
            </a:avLst>
          </a:prstGeom>
          <a:solidFill>
            <a:schemeClr val="bg1">
              <a:alpha val="61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000" dirty="0" smtClean="0">
                <a:solidFill>
                  <a:schemeClr val="tx1"/>
                </a:solidFill>
                <a:latin typeface="Century Gothic"/>
                <a:cs typeface="Century Gothic"/>
              </a:rPr>
              <a:t>Tasks</a:t>
            </a:r>
            <a:endParaRPr lang="en-US" sz="3000" i="1" dirty="0" smtClean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948206"/>
            <a:ext cx="6331373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tasksA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23" y="2742932"/>
            <a:ext cx="1010291" cy="3989355"/>
          </a:xfrm>
          <a:prstGeom prst="rect">
            <a:avLst/>
          </a:prstGeom>
        </p:spPr>
      </p:pic>
      <p:pic>
        <p:nvPicPr>
          <p:cNvPr id="32" name="Picture 31" descr="tasksC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14" y="2742933"/>
            <a:ext cx="1159743" cy="2887400"/>
          </a:xfrm>
          <a:prstGeom prst="rect">
            <a:avLst/>
          </a:prstGeom>
        </p:spPr>
      </p:pic>
      <p:pic>
        <p:nvPicPr>
          <p:cNvPr id="33" name="Picture 32" descr="tasksB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40" y="2742933"/>
            <a:ext cx="2640308" cy="402522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H="1" flipV="1">
            <a:off x="2457268" y="2031582"/>
            <a:ext cx="2" cy="4846089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564405" y="2031582"/>
            <a:ext cx="3515" cy="4860198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-70555" y="2161888"/>
            <a:ext cx="248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Century Gothic"/>
                <a:cs typeface="Century Gothic"/>
              </a:rPr>
              <a:t>Elements</a:t>
            </a:r>
            <a:endParaRPr lang="en-US" i="1" dirty="0">
              <a:latin typeface="Century Gothic"/>
              <a:cs typeface="Century Gothic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57269" y="2161888"/>
            <a:ext cx="410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Century Gothic"/>
                <a:cs typeface="Century Gothic"/>
              </a:rPr>
              <a:t>Sets &amp; Set Relations  </a:t>
            </a:r>
            <a:endParaRPr lang="en-US" i="1" dirty="0">
              <a:latin typeface="Century Gothic"/>
              <a:cs typeface="Century Gothic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51393" y="2161888"/>
            <a:ext cx="2464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Century Gothic"/>
                <a:cs typeface="Century Gothic"/>
              </a:rPr>
              <a:t>Element Attributes</a:t>
            </a:r>
            <a:endParaRPr lang="en-US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3344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-25436"/>
            <a:ext cx="9170959" cy="6871275"/>
            <a:chOff x="0" y="-25436"/>
            <a:chExt cx="9170959" cy="6871275"/>
          </a:xfrm>
        </p:grpSpPr>
        <p:pic>
          <p:nvPicPr>
            <p:cNvPr id="2" name="Picture 1" descr="Screen Shot 2014-06-02 at 11.04.51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75" y="272251"/>
              <a:ext cx="9169284" cy="657358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426332" y="185614"/>
              <a:ext cx="4202227" cy="4493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67534" y="233175"/>
              <a:ext cx="1978157" cy="4493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706711" y="232735"/>
              <a:ext cx="1411538" cy="4493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706711" y="350403"/>
              <a:ext cx="1437289" cy="321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3345"/>
            <a:stretch/>
          </p:blipFill>
          <p:spPr bwMode="auto">
            <a:xfrm>
              <a:off x="1387072" y="305675"/>
              <a:ext cx="1968388" cy="380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132703" y="236364"/>
              <a:ext cx="1029835" cy="4493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Screen Shot 2014-06-02 at 11.04.51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25436"/>
              <a:ext cx="9169284" cy="303282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1367534" y="64679"/>
            <a:ext cx="1959020" cy="6712099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395545" y="64679"/>
            <a:ext cx="4247999" cy="6720692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706711" y="64679"/>
            <a:ext cx="1411538" cy="6712099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5400000">
            <a:off x="4185145" y="-3407276"/>
            <a:ext cx="808093" cy="904796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5400000">
            <a:off x="3910414" y="-2311665"/>
            <a:ext cx="1357556" cy="904796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5400000">
            <a:off x="4172401" y="-1197386"/>
            <a:ext cx="833582" cy="904796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 rot="5400000">
            <a:off x="3887307" y="-78710"/>
            <a:ext cx="1403769" cy="904796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5400000">
            <a:off x="4048065" y="1168296"/>
            <a:ext cx="1082254" cy="904796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 rot="5400000">
            <a:off x="4310151" y="1973754"/>
            <a:ext cx="558081" cy="904796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4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23151" b="-1"/>
          <a:stretch/>
        </p:blipFill>
        <p:spPr bwMode="auto">
          <a:xfrm>
            <a:off x="3393964" y="252713"/>
            <a:ext cx="4173851" cy="43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53"/>
          <p:cNvPicPr>
            <a:picLocks noChangeAspect="1" noChangeArrowheads="1"/>
          </p:cNvPicPr>
          <p:nvPr/>
        </p:nvPicPr>
        <p:blipFill rotWithShape="1">
          <a:blip r:embed="rId5" cstate="print"/>
          <a:srcRect r="89462" b="56238"/>
          <a:stretch/>
        </p:blipFill>
        <p:spPr bwMode="auto">
          <a:xfrm>
            <a:off x="4853013" y="305675"/>
            <a:ext cx="210280" cy="16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54"/>
          <p:cNvPicPr>
            <a:picLocks noChangeAspect="1" noChangeArrowheads="1"/>
          </p:cNvPicPr>
          <p:nvPr/>
        </p:nvPicPr>
        <p:blipFill rotWithShape="1">
          <a:blip r:embed="rId5" cstate="print"/>
          <a:srcRect r="89462" b="56238"/>
          <a:stretch/>
        </p:blipFill>
        <p:spPr bwMode="auto">
          <a:xfrm>
            <a:off x="5142958" y="305675"/>
            <a:ext cx="210280" cy="16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5"/>
          <p:cNvPicPr>
            <a:picLocks noChangeAspect="1" noChangeArrowheads="1"/>
          </p:cNvPicPr>
          <p:nvPr/>
        </p:nvPicPr>
        <p:blipFill rotWithShape="1">
          <a:blip r:embed="rId5" cstate="print"/>
          <a:srcRect r="89462" b="56238"/>
          <a:stretch/>
        </p:blipFill>
        <p:spPr bwMode="auto">
          <a:xfrm>
            <a:off x="5448704" y="305675"/>
            <a:ext cx="210280" cy="16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56"/>
          <p:cNvPicPr>
            <a:picLocks noChangeAspect="1" noChangeArrowheads="1"/>
          </p:cNvPicPr>
          <p:nvPr/>
        </p:nvPicPr>
        <p:blipFill rotWithShape="1">
          <a:blip r:embed="rId5" cstate="print"/>
          <a:srcRect r="89462" b="56238"/>
          <a:stretch/>
        </p:blipFill>
        <p:spPr bwMode="auto">
          <a:xfrm>
            <a:off x="5770916" y="305675"/>
            <a:ext cx="210280" cy="16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831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-25436"/>
            <a:ext cx="9170959" cy="6871275"/>
            <a:chOff x="0" y="-25436"/>
            <a:chExt cx="9170959" cy="6871275"/>
          </a:xfrm>
        </p:grpSpPr>
        <p:pic>
          <p:nvPicPr>
            <p:cNvPr id="2" name="Picture 1" descr="Screen Shot 2014-06-02 at 11.04.51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75" y="272251"/>
              <a:ext cx="9169284" cy="657358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426332" y="185614"/>
              <a:ext cx="4202227" cy="4493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67534" y="233175"/>
              <a:ext cx="1978157" cy="4493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706711" y="232735"/>
              <a:ext cx="1411538" cy="4493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706711" y="350403"/>
              <a:ext cx="1437289" cy="321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3345"/>
            <a:stretch/>
          </p:blipFill>
          <p:spPr bwMode="auto">
            <a:xfrm>
              <a:off x="1387072" y="305675"/>
              <a:ext cx="1968388" cy="380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132703" y="236364"/>
              <a:ext cx="1029835" cy="4493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Screen Shot 2014-06-02 at 11.04.51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25436"/>
              <a:ext cx="9169284" cy="303282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-89804" y="-141105"/>
            <a:ext cx="9493595" cy="6999107"/>
          </a:xfrm>
          <a:prstGeom prst="rect">
            <a:avLst/>
          </a:prstGeom>
          <a:solidFill>
            <a:srgbClr val="FFFFFF">
              <a:alpha val="5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2236250" y="2312992"/>
            <a:ext cx="4722816" cy="2232017"/>
            <a:chOff x="-1104987" y="1590634"/>
            <a:chExt cx="4722816" cy="2232017"/>
          </a:xfrm>
        </p:grpSpPr>
        <p:sp>
          <p:nvSpPr>
            <p:cNvPr id="25" name="Rectangle 24"/>
            <p:cNvSpPr/>
            <p:nvPr/>
          </p:nvSpPr>
          <p:spPr>
            <a:xfrm rot="5400000">
              <a:off x="140412" y="345235"/>
              <a:ext cx="2232017" cy="4722816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>
              <a:glow rad="63500">
                <a:schemeClr val="tx1">
                  <a:lumMod val="65000"/>
                  <a:lumOff val="3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Screen Shot 2014-06-02 at 11.03.15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55260" y="2963194"/>
              <a:ext cx="432757" cy="758293"/>
            </a:xfrm>
            <a:prstGeom prst="rect">
              <a:avLst/>
            </a:prstGeom>
          </p:spPr>
        </p:pic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-851710" y="1985228"/>
              <a:ext cx="179996" cy="1799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-851710" y="2612662"/>
              <a:ext cx="179996" cy="17999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556569" y="1882604"/>
              <a:ext cx="2925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entury Gothic"/>
                  <a:cs typeface="Century Gothic"/>
                </a:rPr>
                <a:t>Fully supported task</a:t>
              </a:r>
              <a:endParaRPr lang="en-US" dirty="0">
                <a:latin typeface="Century Gothic"/>
                <a:cs typeface="Century Gothic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-556569" y="2503980"/>
              <a:ext cx="2925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entury Gothic"/>
                  <a:cs typeface="Century Gothic"/>
                </a:rPr>
                <a:t>Partially supported task</a:t>
              </a:r>
              <a:endParaRPr lang="en-US" dirty="0">
                <a:latin typeface="Century Gothic"/>
                <a:cs typeface="Century Gothic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-556569" y="3125357"/>
              <a:ext cx="4135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entury Gothic"/>
                  <a:cs typeface="Century Gothic"/>
                </a:rPr>
                <a:t>Supported task through interaction</a:t>
              </a:r>
              <a:endParaRPr lang="en-US" dirty="0">
                <a:latin typeface="Century Gothic"/>
                <a:cs typeface="Century Gothic"/>
              </a:endParaRPr>
            </a:p>
          </p:txBody>
        </p:sp>
      </p:grpSp>
      <p:pic>
        <p:nvPicPr>
          <p:cNvPr id="36" name="Picture 4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23151" b="-1"/>
          <a:stretch/>
        </p:blipFill>
        <p:spPr bwMode="auto">
          <a:xfrm>
            <a:off x="3393964" y="252713"/>
            <a:ext cx="4173851" cy="43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36"/>
          <p:cNvPicPr>
            <a:picLocks noChangeAspect="1" noChangeArrowheads="1"/>
          </p:cNvPicPr>
          <p:nvPr/>
        </p:nvPicPr>
        <p:blipFill rotWithShape="1">
          <a:blip r:embed="rId5" cstate="print"/>
          <a:srcRect r="89462" b="56238"/>
          <a:stretch/>
        </p:blipFill>
        <p:spPr bwMode="auto">
          <a:xfrm>
            <a:off x="4853013" y="305675"/>
            <a:ext cx="210280" cy="16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7"/>
          <p:cNvPicPr>
            <a:picLocks noChangeAspect="1" noChangeArrowheads="1"/>
          </p:cNvPicPr>
          <p:nvPr/>
        </p:nvPicPr>
        <p:blipFill rotWithShape="1">
          <a:blip r:embed="rId5" cstate="print"/>
          <a:srcRect r="89462" b="56238"/>
          <a:stretch/>
        </p:blipFill>
        <p:spPr bwMode="auto">
          <a:xfrm>
            <a:off x="5142958" y="305675"/>
            <a:ext cx="210280" cy="16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8"/>
          <p:cNvPicPr>
            <a:picLocks noChangeAspect="1" noChangeArrowheads="1"/>
          </p:cNvPicPr>
          <p:nvPr/>
        </p:nvPicPr>
        <p:blipFill rotWithShape="1">
          <a:blip r:embed="rId5" cstate="print"/>
          <a:srcRect r="89462" b="56238"/>
          <a:stretch/>
        </p:blipFill>
        <p:spPr bwMode="auto">
          <a:xfrm>
            <a:off x="5448704" y="305675"/>
            <a:ext cx="210280" cy="16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/>
          <p:cNvPicPr>
            <a:picLocks noChangeAspect="1" noChangeArrowheads="1"/>
          </p:cNvPicPr>
          <p:nvPr/>
        </p:nvPicPr>
        <p:blipFill rotWithShape="1">
          <a:blip r:embed="rId5" cstate="print"/>
          <a:srcRect r="89462" b="56238"/>
          <a:stretch/>
        </p:blipFill>
        <p:spPr bwMode="auto">
          <a:xfrm>
            <a:off x="5770916" y="305675"/>
            <a:ext cx="210280" cy="16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309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Set-typed Data - Characteristics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b="1" dirty="0" smtClean="0"/>
              <a:t>Set Algebra</a:t>
            </a:r>
          </a:p>
          <a:p>
            <a:pPr lvl="1"/>
            <a:r>
              <a:rPr lang="de-AT" dirty="0" smtClean="0"/>
              <a:t>Set operations, Cartesian product, power set, ...</a:t>
            </a:r>
          </a:p>
          <a:p>
            <a:r>
              <a:rPr lang="de-AT" b="1" dirty="0" smtClean="0"/>
              <a:t>Set similarities</a:t>
            </a:r>
          </a:p>
          <a:p>
            <a:pPr lvl="1"/>
            <a:r>
              <a:rPr lang="de-AT" dirty="0" smtClean="0"/>
              <a:t>Similarity measures (Jaccard, Tversky, etc.)</a:t>
            </a:r>
          </a:p>
          <a:p>
            <a:r>
              <a:rPr lang="de-AT" b="1" dirty="0" smtClean="0"/>
              <a:t>Element degree</a:t>
            </a:r>
          </a:p>
          <a:p>
            <a:pPr lvl="1"/>
            <a:r>
              <a:rPr lang="de-AT" dirty="0" smtClean="0"/>
              <a:t>exclusive set membership</a:t>
            </a:r>
          </a:p>
          <a:p>
            <a:r>
              <a:rPr lang="de-AT" b="1" dirty="0" smtClean="0"/>
              <a:t>Dimensionality</a:t>
            </a:r>
          </a:p>
          <a:p>
            <a:pPr lvl="1"/>
            <a:r>
              <a:rPr lang="de-AT" dirty="0" smtClean="0"/>
              <a:t>2^n possible combinations</a:t>
            </a:r>
          </a:p>
          <a:p>
            <a:pPr lvl="1"/>
            <a:r>
              <a:rPr lang="de-AT" dirty="0" smtClean="0"/>
              <a:t>2^(2^n) possible queries</a:t>
            </a:r>
          </a:p>
        </p:txBody>
      </p:sp>
      <p:pic>
        <p:nvPicPr>
          <p:cNvPr id="8396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8052" y="3861048"/>
            <a:ext cx="260836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-25436"/>
            <a:ext cx="9170959" cy="6871275"/>
            <a:chOff x="0" y="-25436"/>
            <a:chExt cx="9170959" cy="6871275"/>
          </a:xfrm>
        </p:grpSpPr>
        <p:pic>
          <p:nvPicPr>
            <p:cNvPr id="2" name="Picture 1" descr="Screen Shot 2014-06-02 at 11.04.51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75" y="272251"/>
              <a:ext cx="9169284" cy="657358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426332" y="185614"/>
              <a:ext cx="4202227" cy="4493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67534" y="233175"/>
              <a:ext cx="1978157" cy="4493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706711" y="232735"/>
              <a:ext cx="1411538" cy="4493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706711" y="350403"/>
              <a:ext cx="1437289" cy="321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3345"/>
            <a:stretch/>
          </p:blipFill>
          <p:spPr bwMode="auto">
            <a:xfrm>
              <a:off x="1387072" y="305675"/>
              <a:ext cx="1968388" cy="380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132703" y="236364"/>
              <a:ext cx="1029835" cy="4493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Screen Shot 2014-06-02 at 11.04.51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25436"/>
              <a:ext cx="9169284" cy="303282"/>
            </a:xfrm>
            <a:prstGeom prst="rect">
              <a:avLst/>
            </a:prstGeom>
          </p:spPr>
        </p:pic>
      </p:grpSp>
      <p:sp>
        <p:nvSpPr>
          <p:cNvPr id="26" name="Rectangle 25"/>
          <p:cNvSpPr>
            <a:spLocks noChangeAspect="1"/>
          </p:cNvSpPr>
          <p:nvPr/>
        </p:nvSpPr>
        <p:spPr>
          <a:xfrm>
            <a:off x="1669795" y="1218850"/>
            <a:ext cx="1088479" cy="2435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1412730" y="2435726"/>
            <a:ext cx="139601" cy="373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2226863" y="720603"/>
            <a:ext cx="1088479" cy="2435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2214034" y="964109"/>
            <a:ext cx="351804" cy="2547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 noChangeAspect="1"/>
          </p:cNvSpPr>
          <p:nvPr/>
        </p:nvSpPr>
        <p:spPr>
          <a:xfrm>
            <a:off x="1940898" y="1564977"/>
            <a:ext cx="648904" cy="10646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>
            <a:spLocks noChangeAspect="1"/>
          </p:cNvSpPr>
          <p:nvPr/>
        </p:nvSpPr>
        <p:spPr>
          <a:xfrm>
            <a:off x="3419605" y="1616290"/>
            <a:ext cx="4078740" cy="12442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>
            <a:spLocks noChangeAspect="1"/>
          </p:cNvSpPr>
          <p:nvPr/>
        </p:nvSpPr>
        <p:spPr>
          <a:xfrm>
            <a:off x="4259972" y="3012974"/>
            <a:ext cx="2186532" cy="6670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>
            <a:spLocks noChangeAspect="1"/>
          </p:cNvSpPr>
          <p:nvPr/>
        </p:nvSpPr>
        <p:spPr>
          <a:xfrm>
            <a:off x="7706712" y="720603"/>
            <a:ext cx="1042792" cy="4982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>
            <a:spLocks noChangeAspect="1"/>
          </p:cNvSpPr>
          <p:nvPr/>
        </p:nvSpPr>
        <p:spPr>
          <a:xfrm>
            <a:off x="7732370" y="1617005"/>
            <a:ext cx="1042792" cy="10126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>
            <a:spLocks noChangeAspect="1"/>
          </p:cNvSpPr>
          <p:nvPr/>
        </p:nvSpPr>
        <p:spPr>
          <a:xfrm>
            <a:off x="8273072" y="1847904"/>
            <a:ext cx="845177" cy="10126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7994130" y="2963198"/>
            <a:ext cx="1024785" cy="7168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>
            <a:spLocks noChangeAspect="1"/>
          </p:cNvSpPr>
          <p:nvPr/>
        </p:nvSpPr>
        <p:spPr>
          <a:xfrm>
            <a:off x="7745198" y="3306478"/>
            <a:ext cx="1024785" cy="3735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43" name="Rectangle 42"/>
          <p:cNvSpPr>
            <a:spLocks noChangeAspect="1"/>
          </p:cNvSpPr>
          <p:nvPr/>
        </p:nvSpPr>
        <p:spPr>
          <a:xfrm>
            <a:off x="5142959" y="1032083"/>
            <a:ext cx="1812492" cy="4156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45" name="Rectangle 44"/>
          <p:cNvSpPr>
            <a:spLocks noChangeAspect="1"/>
          </p:cNvSpPr>
          <p:nvPr/>
        </p:nvSpPr>
        <p:spPr>
          <a:xfrm>
            <a:off x="3406793" y="791044"/>
            <a:ext cx="236695" cy="4278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46" name="Rectangle 45"/>
          <p:cNvSpPr>
            <a:spLocks noChangeAspect="1"/>
          </p:cNvSpPr>
          <p:nvPr/>
        </p:nvSpPr>
        <p:spPr>
          <a:xfrm>
            <a:off x="4788111" y="779696"/>
            <a:ext cx="316361" cy="2139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>
            <a:spLocks noChangeAspect="1"/>
          </p:cNvSpPr>
          <p:nvPr/>
        </p:nvSpPr>
        <p:spPr>
          <a:xfrm>
            <a:off x="3965035" y="1039047"/>
            <a:ext cx="823076" cy="1798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>
            <a:spLocks noChangeAspect="1"/>
          </p:cNvSpPr>
          <p:nvPr/>
        </p:nvSpPr>
        <p:spPr>
          <a:xfrm>
            <a:off x="4471750" y="1248453"/>
            <a:ext cx="316361" cy="2139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>
            <a:spLocks noChangeAspect="1"/>
          </p:cNvSpPr>
          <p:nvPr/>
        </p:nvSpPr>
        <p:spPr>
          <a:xfrm>
            <a:off x="5618953" y="779696"/>
            <a:ext cx="316361" cy="2139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>
            <a:spLocks noChangeAspect="1"/>
          </p:cNvSpPr>
          <p:nvPr/>
        </p:nvSpPr>
        <p:spPr>
          <a:xfrm>
            <a:off x="6343516" y="775372"/>
            <a:ext cx="1285043" cy="2920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>
            <a:spLocks noChangeAspect="1"/>
          </p:cNvSpPr>
          <p:nvPr/>
        </p:nvSpPr>
        <p:spPr>
          <a:xfrm>
            <a:off x="1367535" y="2989074"/>
            <a:ext cx="1947808" cy="7165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>
            <a:spLocks noChangeAspect="1"/>
          </p:cNvSpPr>
          <p:nvPr/>
        </p:nvSpPr>
        <p:spPr>
          <a:xfrm>
            <a:off x="6976876" y="3007770"/>
            <a:ext cx="316361" cy="4428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>
            <a:spLocks noChangeAspect="1"/>
          </p:cNvSpPr>
          <p:nvPr/>
        </p:nvSpPr>
        <p:spPr>
          <a:xfrm>
            <a:off x="6641886" y="3437824"/>
            <a:ext cx="316361" cy="286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1948312" y="3845242"/>
            <a:ext cx="1367030" cy="12345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>
            <a:spLocks noChangeAspect="1"/>
          </p:cNvSpPr>
          <p:nvPr/>
        </p:nvSpPr>
        <p:spPr>
          <a:xfrm>
            <a:off x="4169497" y="3806758"/>
            <a:ext cx="3459061" cy="5033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>
            <a:spLocks noChangeAspect="1"/>
          </p:cNvSpPr>
          <p:nvPr/>
        </p:nvSpPr>
        <p:spPr>
          <a:xfrm>
            <a:off x="7732370" y="4121033"/>
            <a:ext cx="283780" cy="5033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>
            <a:spLocks noChangeAspect="1"/>
          </p:cNvSpPr>
          <p:nvPr/>
        </p:nvSpPr>
        <p:spPr>
          <a:xfrm>
            <a:off x="1387072" y="4576419"/>
            <a:ext cx="283780" cy="5033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>
            <a:spLocks noChangeAspect="1"/>
          </p:cNvSpPr>
          <p:nvPr/>
        </p:nvSpPr>
        <p:spPr>
          <a:xfrm>
            <a:off x="1680608" y="3988238"/>
            <a:ext cx="282272" cy="3475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>
            <a:spLocks noChangeAspect="1"/>
          </p:cNvSpPr>
          <p:nvPr/>
        </p:nvSpPr>
        <p:spPr>
          <a:xfrm>
            <a:off x="4118195" y="4913003"/>
            <a:ext cx="919439" cy="166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>
            <a:spLocks noChangeAspect="1"/>
          </p:cNvSpPr>
          <p:nvPr/>
        </p:nvSpPr>
        <p:spPr>
          <a:xfrm>
            <a:off x="5938895" y="4635672"/>
            <a:ext cx="919439" cy="166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>
            <a:spLocks noChangeAspect="1"/>
          </p:cNvSpPr>
          <p:nvPr/>
        </p:nvSpPr>
        <p:spPr>
          <a:xfrm rot="16200000">
            <a:off x="5624288" y="4212339"/>
            <a:ext cx="321684" cy="3551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>
            <a:spLocks noChangeAspect="1"/>
          </p:cNvSpPr>
          <p:nvPr/>
        </p:nvSpPr>
        <p:spPr>
          <a:xfrm>
            <a:off x="3381118" y="4229072"/>
            <a:ext cx="252215" cy="4440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>
            <a:spLocks noChangeAspect="1"/>
          </p:cNvSpPr>
          <p:nvPr/>
        </p:nvSpPr>
        <p:spPr>
          <a:xfrm>
            <a:off x="4219279" y="5206511"/>
            <a:ext cx="919439" cy="166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>
            <a:spLocks noChangeAspect="1"/>
          </p:cNvSpPr>
          <p:nvPr/>
        </p:nvSpPr>
        <p:spPr>
          <a:xfrm>
            <a:off x="5988663" y="5224224"/>
            <a:ext cx="919439" cy="166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>
            <a:spLocks noChangeAspect="1"/>
          </p:cNvSpPr>
          <p:nvPr/>
        </p:nvSpPr>
        <p:spPr>
          <a:xfrm>
            <a:off x="6141063" y="5774292"/>
            <a:ext cx="919439" cy="166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>
            <a:spLocks noChangeAspect="1"/>
          </p:cNvSpPr>
          <p:nvPr/>
        </p:nvSpPr>
        <p:spPr>
          <a:xfrm rot="16200000">
            <a:off x="7037545" y="5644476"/>
            <a:ext cx="919439" cy="166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>
            <a:spLocks noChangeAspect="1"/>
          </p:cNvSpPr>
          <p:nvPr/>
        </p:nvSpPr>
        <p:spPr>
          <a:xfrm rot="16200000">
            <a:off x="8414705" y="5526282"/>
            <a:ext cx="793529" cy="5229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>
            <a:spLocks noChangeAspect="1"/>
          </p:cNvSpPr>
          <p:nvPr/>
        </p:nvSpPr>
        <p:spPr>
          <a:xfrm rot="16200000">
            <a:off x="7904419" y="5812687"/>
            <a:ext cx="413283" cy="3364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>
            <a:spLocks noChangeAspect="1"/>
          </p:cNvSpPr>
          <p:nvPr/>
        </p:nvSpPr>
        <p:spPr>
          <a:xfrm rot="16200000">
            <a:off x="3368398" y="6365542"/>
            <a:ext cx="413283" cy="3364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>
            <a:spLocks noChangeAspect="1"/>
          </p:cNvSpPr>
          <p:nvPr/>
        </p:nvSpPr>
        <p:spPr>
          <a:xfrm rot="16200000">
            <a:off x="1584143" y="5557682"/>
            <a:ext cx="413283" cy="8465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>
            <a:spLocks noChangeAspect="1"/>
          </p:cNvSpPr>
          <p:nvPr/>
        </p:nvSpPr>
        <p:spPr>
          <a:xfrm rot="16200000">
            <a:off x="2463298" y="5809624"/>
            <a:ext cx="413283" cy="3364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>
            <a:spLocks noChangeAspect="1"/>
          </p:cNvSpPr>
          <p:nvPr/>
        </p:nvSpPr>
        <p:spPr>
          <a:xfrm rot="16200000">
            <a:off x="1333395" y="5357856"/>
            <a:ext cx="413283" cy="3364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>
            <a:spLocks noChangeAspect="1"/>
          </p:cNvSpPr>
          <p:nvPr/>
        </p:nvSpPr>
        <p:spPr>
          <a:xfrm rot="16200000">
            <a:off x="3768227" y="5281690"/>
            <a:ext cx="413283" cy="4888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>
            <a:spLocks noChangeAspect="1"/>
          </p:cNvSpPr>
          <p:nvPr/>
        </p:nvSpPr>
        <p:spPr>
          <a:xfrm rot="16200000">
            <a:off x="4539330" y="5467840"/>
            <a:ext cx="783970" cy="2383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>
            <a:spLocks noChangeAspect="1"/>
          </p:cNvSpPr>
          <p:nvPr/>
        </p:nvSpPr>
        <p:spPr>
          <a:xfrm rot="10800000">
            <a:off x="4589098" y="5735691"/>
            <a:ext cx="1069886" cy="325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76" name="Rectangle 75"/>
          <p:cNvSpPr>
            <a:spLocks noChangeAspect="1"/>
          </p:cNvSpPr>
          <p:nvPr/>
        </p:nvSpPr>
        <p:spPr>
          <a:xfrm rot="10800000">
            <a:off x="5023736" y="5888091"/>
            <a:ext cx="611740" cy="325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77" name="Rectangle 76"/>
          <p:cNvSpPr>
            <a:spLocks noChangeAspect="1"/>
          </p:cNvSpPr>
          <p:nvPr/>
        </p:nvSpPr>
        <p:spPr>
          <a:xfrm>
            <a:off x="1767143" y="5225621"/>
            <a:ext cx="919439" cy="166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>
            <a:spLocks noChangeAspect="1"/>
          </p:cNvSpPr>
          <p:nvPr/>
        </p:nvSpPr>
        <p:spPr>
          <a:xfrm>
            <a:off x="6199794" y="6312788"/>
            <a:ext cx="919439" cy="166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4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23151" b="-1"/>
          <a:stretch/>
        </p:blipFill>
        <p:spPr bwMode="auto">
          <a:xfrm>
            <a:off x="3393964" y="252713"/>
            <a:ext cx="4173851" cy="43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93"/>
          <p:cNvPicPr>
            <a:picLocks noChangeAspect="1" noChangeArrowheads="1"/>
          </p:cNvPicPr>
          <p:nvPr/>
        </p:nvPicPr>
        <p:blipFill rotWithShape="1">
          <a:blip r:embed="rId5" cstate="print"/>
          <a:srcRect r="89462" b="56238"/>
          <a:stretch/>
        </p:blipFill>
        <p:spPr bwMode="auto">
          <a:xfrm>
            <a:off x="4853013" y="305675"/>
            <a:ext cx="210280" cy="16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94"/>
          <p:cNvPicPr>
            <a:picLocks noChangeAspect="1" noChangeArrowheads="1"/>
          </p:cNvPicPr>
          <p:nvPr/>
        </p:nvPicPr>
        <p:blipFill rotWithShape="1">
          <a:blip r:embed="rId5" cstate="print"/>
          <a:srcRect r="89462" b="56238"/>
          <a:stretch/>
        </p:blipFill>
        <p:spPr bwMode="auto">
          <a:xfrm>
            <a:off x="5142958" y="305675"/>
            <a:ext cx="210280" cy="16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95"/>
          <p:cNvPicPr>
            <a:picLocks noChangeAspect="1" noChangeArrowheads="1"/>
          </p:cNvPicPr>
          <p:nvPr/>
        </p:nvPicPr>
        <p:blipFill rotWithShape="1">
          <a:blip r:embed="rId5" cstate="print"/>
          <a:srcRect r="89462" b="56238"/>
          <a:stretch/>
        </p:blipFill>
        <p:spPr bwMode="auto">
          <a:xfrm>
            <a:off x="5448704" y="305675"/>
            <a:ext cx="210280" cy="16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96"/>
          <p:cNvPicPr>
            <a:picLocks noChangeAspect="1" noChangeArrowheads="1"/>
          </p:cNvPicPr>
          <p:nvPr/>
        </p:nvPicPr>
        <p:blipFill rotWithShape="1">
          <a:blip r:embed="rId5" cstate="print"/>
          <a:srcRect r="89462" b="56238"/>
          <a:stretch/>
        </p:blipFill>
        <p:spPr bwMode="auto">
          <a:xfrm>
            <a:off x="5770916" y="305675"/>
            <a:ext cx="210280" cy="16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791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5436"/>
            <a:ext cx="9170959" cy="6871275"/>
            <a:chOff x="0" y="-25436"/>
            <a:chExt cx="9170959" cy="6871275"/>
          </a:xfrm>
        </p:grpSpPr>
        <p:grpSp>
          <p:nvGrpSpPr>
            <p:cNvPr id="15" name="Group 14"/>
            <p:cNvGrpSpPr/>
            <p:nvPr/>
          </p:nvGrpSpPr>
          <p:grpSpPr>
            <a:xfrm>
              <a:off x="0" y="-25436"/>
              <a:ext cx="9170959" cy="6871275"/>
              <a:chOff x="0" y="-25436"/>
              <a:chExt cx="9170959" cy="6871275"/>
            </a:xfrm>
          </p:grpSpPr>
          <p:pic>
            <p:nvPicPr>
              <p:cNvPr id="2" name="Picture 1" descr="Screen Shot 2014-06-02 at 11.04.51.pn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675" y="272251"/>
                <a:ext cx="9169284" cy="6573588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3426332" y="185614"/>
                <a:ext cx="4202227" cy="4493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367534" y="233175"/>
                <a:ext cx="1978157" cy="4493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706711" y="232735"/>
                <a:ext cx="1411538" cy="4493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5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706711" y="350403"/>
                <a:ext cx="1437289" cy="321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" name="Picture 4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-23151" b="-1"/>
              <a:stretch/>
            </p:blipFill>
            <p:spPr bwMode="auto">
              <a:xfrm>
                <a:off x="3393964" y="252713"/>
                <a:ext cx="4173851" cy="439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" name="Picture 5"/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r="89462" b="56238"/>
              <a:stretch/>
            </p:blipFill>
            <p:spPr bwMode="auto">
              <a:xfrm>
                <a:off x="4853013" y="305675"/>
                <a:ext cx="210280" cy="162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r="89462" b="56238"/>
              <a:stretch/>
            </p:blipFill>
            <p:spPr bwMode="auto">
              <a:xfrm>
                <a:off x="5142958" y="305675"/>
                <a:ext cx="210280" cy="162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r="89462" b="56238"/>
              <a:stretch/>
            </p:blipFill>
            <p:spPr bwMode="auto">
              <a:xfrm>
                <a:off x="5448704" y="305675"/>
                <a:ext cx="210280" cy="162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r="89462" b="56238"/>
              <a:stretch/>
            </p:blipFill>
            <p:spPr bwMode="auto">
              <a:xfrm>
                <a:off x="5770916" y="305675"/>
                <a:ext cx="210280" cy="162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" name="Picture 2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3345"/>
              <a:stretch/>
            </p:blipFill>
            <p:spPr bwMode="auto">
              <a:xfrm>
                <a:off x="1387072" y="305675"/>
                <a:ext cx="1968388" cy="3800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132703" y="236364"/>
                <a:ext cx="1029835" cy="4493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 descr="Screen Shot 2014-06-02 at 11.04.51.pn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-25436"/>
                <a:ext cx="9169284" cy="303282"/>
              </a:xfrm>
              <a:prstGeom prst="rect">
                <a:avLst/>
              </a:prstGeom>
            </p:spPr>
          </p:pic>
        </p:grpSp>
        <p:sp>
          <p:nvSpPr>
            <p:cNvPr id="26" name="Rectangle 25"/>
            <p:cNvSpPr>
              <a:spLocks noChangeAspect="1"/>
            </p:cNvSpPr>
            <p:nvPr/>
          </p:nvSpPr>
          <p:spPr>
            <a:xfrm>
              <a:off x="1669795" y="1218850"/>
              <a:ext cx="1088479" cy="2435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1412730" y="2435726"/>
              <a:ext cx="139601" cy="3735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2226863" y="720603"/>
              <a:ext cx="1088479" cy="2435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214034" y="964109"/>
              <a:ext cx="351804" cy="254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1940898" y="1564977"/>
              <a:ext cx="648904" cy="10646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>
              <a:spLocks noChangeAspect="1"/>
            </p:cNvSpPr>
            <p:nvPr/>
          </p:nvSpPr>
          <p:spPr>
            <a:xfrm>
              <a:off x="3419605" y="1616290"/>
              <a:ext cx="4078740" cy="1244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>
              <a:spLocks noChangeAspect="1"/>
            </p:cNvSpPr>
            <p:nvPr/>
          </p:nvSpPr>
          <p:spPr>
            <a:xfrm>
              <a:off x="4259972" y="3012974"/>
              <a:ext cx="2186532" cy="6670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>
              <a:spLocks noChangeAspect="1"/>
            </p:cNvSpPr>
            <p:nvPr/>
          </p:nvSpPr>
          <p:spPr>
            <a:xfrm>
              <a:off x="7706712" y="720603"/>
              <a:ext cx="1042792" cy="4982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7732370" y="1617005"/>
              <a:ext cx="1042792" cy="10126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8273072" y="1847904"/>
              <a:ext cx="845177" cy="10126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7994130" y="2963198"/>
              <a:ext cx="1024785" cy="7168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7745198" y="3306478"/>
              <a:ext cx="1024785" cy="3735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5142959" y="1032083"/>
              <a:ext cx="1812492" cy="4156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45" name="Rectangle 44"/>
            <p:cNvSpPr>
              <a:spLocks noChangeAspect="1"/>
            </p:cNvSpPr>
            <p:nvPr/>
          </p:nvSpPr>
          <p:spPr>
            <a:xfrm>
              <a:off x="3406793" y="791044"/>
              <a:ext cx="236695" cy="4278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46" name="Rectangle 45"/>
            <p:cNvSpPr>
              <a:spLocks noChangeAspect="1"/>
            </p:cNvSpPr>
            <p:nvPr/>
          </p:nvSpPr>
          <p:spPr>
            <a:xfrm>
              <a:off x="4788111" y="779696"/>
              <a:ext cx="316361" cy="2139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3965035" y="1039047"/>
              <a:ext cx="823076" cy="1798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4471750" y="1248453"/>
              <a:ext cx="316361" cy="2139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5618953" y="779696"/>
              <a:ext cx="316361" cy="2139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>
              <a:spLocks noChangeAspect="1"/>
            </p:cNvSpPr>
            <p:nvPr/>
          </p:nvSpPr>
          <p:spPr>
            <a:xfrm>
              <a:off x="6343516" y="775372"/>
              <a:ext cx="1285043" cy="2920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>
              <a:spLocks noChangeAspect="1"/>
            </p:cNvSpPr>
            <p:nvPr/>
          </p:nvSpPr>
          <p:spPr>
            <a:xfrm>
              <a:off x="1367535" y="2989074"/>
              <a:ext cx="1947808" cy="7165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6976876" y="3007770"/>
              <a:ext cx="316361" cy="4428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>
              <a:spLocks noChangeAspect="1"/>
            </p:cNvSpPr>
            <p:nvPr/>
          </p:nvSpPr>
          <p:spPr>
            <a:xfrm>
              <a:off x="6641886" y="3437824"/>
              <a:ext cx="316361" cy="2867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948312" y="3845242"/>
              <a:ext cx="1367030" cy="12345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>
              <a:spLocks noChangeAspect="1"/>
            </p:cNvSpPr>
            <p:nvPr/>
          </p:nvSpPr>
          <p:spPr>
            <a:xfrm>
              <a:off x="4169497" y="3806758"/>
              <a:ext cx="3459061" cy="503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>
              <a:spLocks noChangeAspect="1"/>
            </p:cNvSpPr>
            <p:nvPr/>
          </p:nvSpPr>
          <p:spPr>
            <a:xfrm>
              <a:off x="7732370" y="4121033"/>
              <a:ext cx="283780" cy="503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/>
            <p:cNvSpPr>
              <a:spLocks noChangeAspect="1"/>
            </p:cNvSpPr>
            <p:nvPr/>
          </p:nvSpPr>
          <p:spPr>
            <a:xfrm>
              <a:off x="1387072" y="4576419"/>
              <a:ext cx="283780" cy="503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>
              <a:spLocks noChangeAspect="1"/>
            </p:cNvSpPr>
            <p:nvPr/>
          </p:nvSpPr>
          <p:spPr>
            <a:xfrm>
              <a:off x="1680608" y="3988238"/>
              <a:ext cx="282272" cy="3475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>
              <a:spLocks noChangeAspect="1"/>
            </p:cNvSpPr>
            <p:nvPr/>
          </p:nvSpPr>
          <p:spPr>
            <a:xfrm>
              <a:off x="4118195" y="4913003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/>
            <p:cNvSpPr>
              <a:spLocks noChangeAspect="1"/>
            </p:cNvSpPr>
            <p:nvPr/>
          </p:nvSpPr>
          <p:spPr>
            <a:xfrm>
              <a:off x="5938895" y="4635672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>
              <a:spLocks noChangeAspect="1"/>
            </p:cNvSpPr>
            <p:nvPr/>
          </p:nvSpPr>
          <p:spPr>
            <a:xfrm rot="16200000">
              <a:off x="5624288" y="4212339"/>
              <a:ext cx="321684" cy="355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>
              <a:spLocks noChangeAspect="1"/>
            </p:cNvSpPr>
            <p:nvPr/>
          </p:nvSpPr>
          <p:spPr>
            <a:xfrm>
              <a:off x="3381118" y="4229072"/>
              <a:ext cx="252215" cy="4440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/>
            <p:cNvSpPr>
              <a:spLocks noChangeAspect="1"/>
            </p:cNvSpPr>
            <p:nvPr/>
          </p:nvSpPr>
          <p:spPr>
            <a:xfrm>
              <a:off x="4219279" y="5206511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/>
            <p:cNvSpPr>
              <a:spLocks noChangeAspect="1"/>
            </p:cNvSpPr>
            <p:nvPr/>
          </p:nvSpPr>
          <p:spPr>
            <a:xfrm>
              <a:off x="5988663" y="5224224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/>
            <p:cNvSpPr>
              <a:spLocks noChangeAspect="1"/>
            </p:cNvSpPr>
            <p:nvPr/>
          </p:nvSpPr>
          <p:spPr>
            <a:xfrm>
              <a:off x="6141063" y="5774292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/>
            <p:cNvSpPr>
              <a:spLocks noChangeAspect="1"/>
            </p:cNvSpPr>
            <p:nvPr/>
          </p:nvSpPr>
          <p:spPr>
            <a:xfrm rot="16200000">
              <a:off x="7037545" y="5644476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/>
            <p:cNvSpPr>
              <a:spLocks noChangeAspect="1"/>
            </p:cNvSpPr>
            <p:nvPr/>
          </p:nvSpPr>
          <p:spPr>
            <a:xfrm rot="16200000">
              <a:off x="8414705" y="5526282"/>
              <a:ext cx="793529" cy="5229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/>
            <p:cNvSpPr>
              <a:spLocks noChangeAspect="1"/>
            </p:cNvSpPr>
            <p:nvPr/>
          </p:nvSpPr>
          <p:spPr>
            <a:xfrm rot="16200000">
              <a:off x="7904419" y="5812687"/>
              <a:ext cx="413283" cy="3364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/>
            <p:cNvSpPr>
              <a:spLocks noChangeAspect="1"/>
            </p:cNvSpPr>
            <p:nvPr/>
          </p:nvSpPr>
          <p:spPr>
            <a:xfrm rot="16200000">
              <a:off x="3368398" y="6365542"/>
              <a:ext cx="413283" cy="3364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/>
            <p:cNvSpPr>
              <a:spLocks noChangeAspect="1"/>
            </p:cNvSpPr>
            <p:nvPr/>
          </p:nvSpPr>
          <p:spPr>
            <a:xfrm rot="16200000">
              <a:off x="1584143" y="5557682"/>
              <a:ext cx="413283" cy="8465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/>
            <p:cNvSpPr>
              <a:spLocks noChangeAspect="1"/>
            </p:cNvSpPr>
            <p:nvPr/>
          </p:nvSpPr>
          <p:spPr>
            <a:xfrm rot="16200000">
              <a:off x="2463298" y="5809624"/>
              <a:ext cx="413283" cy="3364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/>
            <p:cNvSpPr>
              <a:spLocks noChangeAspect="1"/>
            </p:cNvSpPr>
            <p:nvPr/>
          </p:nvSpPr>
          <p:spPr>
            <a:xfrm rot="16200000">
              <a:off x="1333395" y="5357856"/>
              <a:ext cx="413283" cy="3364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/>
            <p:cNvSpPr>
              <a:spLocks noChangeAspect="1"/>
            </p:cNvSpPr>
            <p:nvPr/>
          </p:nvSpPr>
          <p:spPr>
            <a:xfrm rot="16200000">
              <a:off x="3768227" y="5281690"/>
              <a:ext cx="413283" cy="4888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/>
            <p:cNvSpPr>
              <a:spLocks noChangeAspect="1"/>
            </p:cNvSpPr>
            <p:nvPr/>
          </p:nvSpPr>
          <p:spPr>
            <a:xfrm rot="16200000">
              <a:off x="4539330" y="5467840"/>
              <a:ext cx="783970" cy="2383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 rot="10800000">
              <a:off x="4589098" y="5735691"/>
              <a:ext cx="1069886" cy="3252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 rot="10800000">
              <a:off x="5023736" y="5888091"/>
              <a:ext cx="611740" cy="3252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1767143" y="5225621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/>
            <p:cNvSpPr>
              <a:spLocks noChangeAspect="1"/>
            </p:cNvSpPr>
            <p:nvPr/>
          </p:nvSpPr>
          <p:spPr>
            <a:xfrm>
              <a:off x="6199794" y="6312788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1348260" y="289995"/>
            <a:ext cx="1178830" cy="655605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>
            <a:spLocks noChangeAspect="1"/>
          </p:cNvSpPr>
          <p:nvPr/>
        </p:nvSpPr>
        <p:spPr>
          <a:xfrm>
            <a:off x="2558445" y="707150"/>
            <a:ext cx="6738411" cy="6137397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39912" y="694530"/>
            <a:ext cx="1296266" cy="85476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39912" y="3755938"/>
            <a:ext cx="1296266" cy="135518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39912" y="5171912"/>
            <a:ext cx="1296266" cy="104139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929007" y="794714"/>
            <a:ext cx="4080841" cy="2961224"/>
            <a:chOff x="9521967" y="562140"/>
            <a:chExt cx="4080841" cy="2961224"/>
          </a:xfrm>
        </p:grpSpPr>
        <p:sp>
          <p:nvSpPr>
            <p:cNvPr id="88" name="Rectangle 87"/>
            <p:cNvSpPr/>
            <p:nvPr/>
          </p:nvSpPr>
          <p:spPr>
            <a:xfrm>
              <a:off x="9574317" y="562140"/>
              <a:ext cx="4028491" cy="2961224"/>
            </a:xfrm>
            <a:prstGeom prst="rect">
              <a:avLst/>
            </a:prstGeom>
            <a:solidFill>
              <a:srgbClr val="FFFFFF"/>
            </a:solidFill>
            <a:ln w="57150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entury Gothic"/>
                <a:cs typeface="Century Gothic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9899843" y="674636"/>
              <a:ext cx="2453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Century Gothic"/>
                  <a:cs typeface="Century Gothic"/>
                </a:rPr>
                <a:t>Find elements belonging </a:t>
              </a:r>
              <a:endParaRPr lang="en-US" sz="1400" dirty="0" smtClean="0">
                <a:latin typeface="Century Gothic"/>
                <a:cs typeface="Century Gothic"/>
              </a:endParaRPr>
            </a:p>
            <a:p>
              <a:pPr algn="r"/>
              <a:r>
                <a:rPr lang="en-US" sz="1400" dirty="0" smtClean="0">
                  <a:latin typeface="Century Gothic"/>
                  <a:cs typeface="Century Gothic"/>
                </a:rPr>
                <a:t>to </a:t>
              </a:r>
              <a:r>
                <a:rPr lang="en-US" sz="1400" dirty="0">
                  <a:solidFill>
                    <a:srgbClr val="FF0000"/>
                  </a:solidFill>
                  <a:latin typeface="Century Gothic"/>
                  <a:cs typeface="Century Gothic"/>
                </a:rPr>
                <a:t>a specific set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0352256" y="1387073"/>
              <a:ext cx="20013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Century Gothic"/>
                  <a:cs typeface="Century Gothic"/>
                </a:rPr>
                <a:t>Find sets containing </a:t>
              </a:r>
              <a:endParaRPr lang="en-US" sz="1400" dirty="0" smtClean="0">
                <a:latin typeface="Century Gothic"/>
                <a:cs typeface="Century Gothic"/>
              </a:endParaRPr>
            </a:p>
            <a:p>
              <a:pPr algn="r"/>
              <a:r>
                <a:rPr lang="en-US" sz="1400" dirty="0" smtClean="0">
                  <a:solidFill>
                    <a:srgbClr val="FF0000"/>
                  </a:solidFill>
                  <a:latin typeface="Century Gothic"/>
                  <a:cs typeface="Century Gothic"/>
                </a:rPr>
                <a:t>a </a:t>
              </a:r>
              <a:r>
                <a:rPr lang="en-US" sz="1400" dirty="0">
                  <a:solidFill>
                    <a:srgbClr val="FF0000"/>
                  </a:solidFill>
                  <a:latin typeface="Century Gothic"/>
                  <a:cs typeface="Century Gothic"/>
                </a:rPr>
                <a:t>specific element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0056092" y="2110334"/>
              <a:ext cx="22652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Century Gothic"/>
                  <a:cs typeface="Century Gothic"/>
                </a:rPr>
                <a:t>Find elements based </a:t>
              </a:r>
              <a:r>
                <a:rPr lang="en-US" sz="1400" dirty="0" smtClean="0">
                  <a:latin typeface="Century Gothic"/>
                  <a:cs typeface="Century Gothic"/>
                </a:rPr>
                <a:t>on </a:t>
              </a:r>
            </a:p>
            <a:p>
              <a:pPr algn="r"/>
              <a:r>
                <a:rPr lang="en-US" sz="1400" dirty="0" smtClean="0">
                  <a:latin typeface="Century Gothic"/>
                  <a:cs typeface="Century Gothic"/>
                </a:rPr>
                <a:t>their </a:t>
              </a:r>
              <a:r>
                <a:rPr lang="en-US" sz="1400" dirty="0">
                  <a:solidFill>
                    <a:srgbClr val="FF0000"/>
                  </a:solidFill>
                  <a:latin typeface="Century Gothic"/>
                  <a:cs typeface="Century Gothic"/>
                </a:rPr>
                <a:t>set memberships 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9521967" y="2809679"/>
              <a:ext cx="2831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Century Gothic"/>
                  <a:cs typeface="Century Gothic"/>
                </a:rPr>
                <a:t>Find elements with </a:t>
              </a:r>
              <a:r>
                <a:rPr lang="en-US" sz="1400" dirty="0">
                  <a:solidFill>
                    <a:srgbClr val="FF0000"/>
                  </a:solidFill>
                  <a:latin typeface="Century Gothic"/>
                  <a:cs typeface="Century Gothic"/>
                </a:rPr>
                <a:t>a </a:t>
              </a:r>
              <a:r>
                <a:rPr lang="en-US" sz="1400" dirty="0" smtClean="0">
                  <a:solidFill>
                    <a:srgbClr val="FF0000"/>
                  </a:solidFill>
                  <a:latin typeface="Century Gothic"/>
                  <a:cs typeface="Century Gothic"/>
                </a:rPr>
                <a:t>specific </a:t>
              </a:r>
            </a:p>
            <a:p>
              <a:pPr algn="r"/>
              <a:r>
                <a:rPr lang="en-US" sz="1400" dirty="0" smtClean="0">
                  <a:solidFill>
                    <a:srgbClr val="FF0000"/>
                  </a:solidFill>
                  <a:latin typeface="Century Gothic"/>
                  <a:cs typeface="Century Gothic"/>
                </a:rPr>
                <a:t>set </a:t>
              </a:r>
              <a:r>
                <a:rPr lang="en-US" sz="1400" dirty="0">
                  <a:solidFill>
                    <a:srgbClr val="FF0000"/>
                  </a:solidFill>
                  <a:latin typeface="Century Gothic"/>
                  <a:cs typeface="Century Gothic"/>
                </a:rPr>
                <a:t>membership degree </a:t>
              </a:r>
            </a:p>
          </p:txBody>
        </p:sp>
        <p:pic>
          <p:nvPicPr>
            <p:cNvPr id="94" name="Picture 93" descr="tasksA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273874" y="722357"/>
              <a:ext cx="1199854" cy="2669953"/>
            </a:xfrm>
            <a:prstGeom prst="rect">
              <a:avLst/>
            </a:prstGeom>
          </p:spPr>
        </p:pic>
      </p:grpSp>
      <p:grpSp>
        <p:nvGrpSpPr>
          <p:cNvPr id="98" name="Group 97"/>
          <p:cNvGrpSpPr/>
          <p:nvPr/>
        </p:nvGrpSpPr>
        <p:grpSpPr>
          <a:xfrm>
            <a:off x="2703218" y="3762937"/>
            <a:ext cx="1629692" cy="1348185"/>
            <a:chOff x="1632761" y="3762937"/>
            <a:chExt cx="1629692" cy="1348185"/>
          </a:xfrm>
        </p:grpSpPr>
        <p:sp>
          <p:nvSpPr>
            <p:cNvPr id="99" name="Rectangle 98"/>
            <p:cNvSpPr/>
            <p:nvPr/>
          </p:nvSpPr>
          <p:spPr>
            <a:xfrm>
              <a:off x="1632761" y="3762937"/>
              <a:ext cx="1629692" cy="1348185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/>
                <a:cs typeface="Century Gothic"/>
              </a:endParaRPr>
            </a:p>
          </p:txBody>
        </p:sp>
        <p:pic>
          <p:nvPicPr>
            <p:cNvPr id="100" name="Picture 99" descr="postcard.pn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83211" y="3864712"/>
              <a:ext cx="1128793" cy="1144634"/>
            </a:xfrm>
            <a:prstGeom prst="rect">
              <a:avLst/>
            </a:prstGeom>
          </p:spPr>
        </p:pic>
      </p:grpSp>
      <p:grpSp>
        <p:nvGrpSpPr>
          <p:cNvPr id="101" name="Group 100"/>
          <p:cNvGrpSpPr/>
          <p:nvPr/>
        </p:nvGrpSpPr>
        <p:grpSpPr>
          <a:xfrm>
            <a:off x="2704169" y="5121721"/>
            <a:ext cx="1629692" cy="1432109"/>
            <a:chOff x="1632761" y="5063118"/>
            <a:chExt cx="1629692" cy="1432109"/>
          </a:xfrm>
        </p:grpSpPr>
        <p:sp>
          <p:nvSpPr>
            <p:cNvPr id="102" name="Rectangle 101"/>
            <p:cNvSpPr/>
            <p:nvPr/>
          </p:nvSpPr>
          <p:spPr>
            <a:xfrm>
              <a:off x="1632761" y="5063118"/>
              <a:ext cx="1629692" cy="1432109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/>
                <a:cs typeface="Century Gothic"/>
              </a:endParaRPr>
            </a:p>
          </p:txBody>
        </p:sp>
        <p:pic>
          <p:nvPicPr>
            <p:cNvPr id="103" name="Picture 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730640" y="5164689"/>
              <a:ext cx="1393442" cy="12570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4" name="Rectangle 103"/>
          <p:cNvSpPr/>
          <p:nvPr/>
        </p:nvSpPr>
        <p:spPr>
          <a:xfrm>
            <a:off x="51210" y="1521170"/>
            <a:ext cx="1296266" cy="1410668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2669692" y="718003"/>
            <a:ext cx="1694318" cy="1348675"/>
            <a:chOff x="-2239624" y="794192"/>
            <a:chExt cx="1694318" cy="1348675"/>
          </a:xfrm>
        </p:grpSpPr>
        <p:sp>
          <p:nvSpPr>
            <p:cNvPr id="120" name="Rectangle 119"/>
            <p:cNvSpPr/>
            <p:nvPr/>
          </p:nvSpPr>
          <p:spPr>
            <a:xfrm>
              <a:off x="-2239624" y="794192"/>
              <a:ext cx="1629692" cy="1348675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/>
                <a:cs typeface="Century Gothic"/>
              </a:endParaRPr>
            </a:p>
          </p:txBody>
        </p:sp>
        <p:grpSp>
          <p:nvGrpSpPr>
            <p:cNvPr id="105" name="Group 104"/>
            <p:cNvGrpSpPr>
              <a:grpSpLocks noChangeAspect="1"/>
            </p:cNvGrpSpPr>
            <p:nvPr/>
          </p:nvGrpSpPr>
          <p:grpSpPr>
            <a:xfrm>
              <a:off x="-2220959" y="829591"/>
              <a:ext cx="1675653" cy="1231509"/>
              <a:chOff x="2490247" y="1466860"/>
              <a:chExt cx="4712672" cy="3463537"/>
            </a:xfrm>
          </p:grpSpPr>
          <p:grpSp>
            <p:nvGrpSpPr>
              <p:cNvPr id="106" name="Group 105"/>
              <p:cNvGrpSpPr/>
              <p:nvPr/>
            </p:nvGrpSpPr>
            <p:grpSpPr>
              <a:xfrm>
                <a:off x="2692496" y="1889907"/>
                <a:ext cx="3994355" cy="3040490"/>
                <a:chOff x="4756212" y="3694264"/>
                <a:chExt cx="3994355" cy="3040490"/>
              </a:xfrm>
            </p:grpSpPr>
            <p:pic>
              <p:nvPicPr>
                <p:cNvPr id="113" name="Picture 112" descr="bilal.png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2099" y="4597075"/>
                  <a:ext cx="607409" cy="681878"/>
                </a:xfrm>
                <a:prstGeom prst="rect">
                  <a:avLst/>
                </a:prstGeom>
              </p:spPr>
            </p:pic>
            <p:pic>
              <p:nvPicPr>
                <p:cNvPr id="114" name="Picture 113" descr="helwig.png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6616" y="3811249"/>
                  <a:ext cx="518372" cy="724496"/>
                </a:xfrm>
                <a:prstGeom prst="rect">
                  <a:avLst/>
                </a:prstGeom>
              </p:spPr>
            </p:pic>
            <p:pic>
              <p:nvPicPr>
                <p:cNvPr id="115" name="Picture 114" descr="luana.png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71987" y="4733176"/>
                  <a:ext cx="718809" cy="724496"/>
                </a:xfrm>
                <a:prstGeom prst="rect">
                  <a:avLst/>
                </a:prstGeom>
              </p:spPr>
            </p:pic>
            <p:pic>
              <p:nvPicPr>
                <p:cNvPr id="116" name="Picture 115" descr="peter.png"/>
                <p:cNvPicPr>
                  <a:picLocks noChangeAspect="1"/>
                </p:cNvPicPr>
                <p:nvPr/>
              </p:nvPicPr>
              <p:blipFill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257" t="-1" r="14657" b="12697"/>
                <a:stretch/>
              </p:blipFill>
              <p:spPr>
                <a:xfrm>
                  <a:off x="8006785" y="4770653"/>
                  <a:ext cx="632363" cy="687019"/>
                </a:xfrm>
                <a:prstGeom prst="rect">
                  <a:avLst/>
                </a:prstGeom>
              </p:spPr>
            </p:pic>
            <p:grpSp>
              <p:nvGrpSpPr>
                <p:cNvPr id="117" name="Group 116"/>
                <p:cNvGrpSpPr/>
                <p:nvPr/>
              </p:nvGrpSpPr>
              <p:grpSpPr>
                <a:xfrm>
                  <a:off x="5409520" y="5516164"/>
                  <a:ext cx="1412564" cy="724496"/>
                  <a:chOff x="7734271" y="5399180"/>
                  <a:chExt cx="1412564" cy="724496"/>
                </a:xfrm>
              </p:grpSpPr>
              <p:pic>
                <p:nvPicPr>
                  <p:cNvPr id="127" name="Picture 126" descr="silvia.png"/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75544" y="5399180"/>
                    <a:ext cx="671291" cy="724496"/>
                  </a:xfrm>
                  <a:prstGeom prst="rect">
                    <a:avLst/>
                  </a:prstGeom>
                </p:spPr>
              </p:pic>
              <p:pic>
                <p:nvPicPr>
                  <p:cNvPr id="128" name="Picture 127" descr="wolfgang.png"/>
                  <p:cNvPicPr>
                    <a:picLocks noChangeAspect="1"/>
                  </p:cNvPicPr>
                  <p:nvPr/>
                </p:nvPicPr>
                <p:blipFill rotWithShape="1"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34271" y="5399180"/>
                    <a:ext cx="673028" cy="72449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8" name="Oval 117"/>
                <p:cNvSpPr/>
                <p:nvPr/>
              </p:nvSpPr>
              <p:spPr>
                <a:xfrm>
                  <a:off x="5071637" y="4563652"/>
                  <a:ext cx="2088330" cy="2012388"/>
                </a:xfrm>
                <a:prstGeom prst="ellipse">
                  <a:avLst/>
                </a:prstGeom>
                <a:noFill/>
                <a:ln w="12700" cmpd="sng">
                  <a:solidFill>
                    <a:schemeClr val="accent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4756212" y="3694264"/>
                  <a:ext cx="3201166" cy="3040490"/>
                </a:xfrm>
                <a:prstGeom prst="ellipse">
                  <a:avLst/>
                </a:prstGeom>
                <a:noFill/>
                <a:ln w="12700" cmpd="sng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7238568" y="4422131"/>
                  <a:ext cx="1511999" cy="1511999"/>
                </a:xfrm>
                <a:prstGeom prst="ellipse">
                  <a:avLst/>
                </a:prstGeom>
                <a:noFill/>
                <a:ln w="12700" cmpd="sng"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5312030" y="5307871"/>
                  <a:ext cx="1607544" cy="1209636"/>
                </a:xfrm>
                <a:prstGeom prst="ellipse">
                  <a:avLst/>
                </a:prstGeom>
                <a:noFill/>
                <a:ln w="12700" cmpd="sng">
                  <a:solidFill>
                    <a:srgbClr val="008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  <p:sp>
            <p:nvSpPr>
              <p:cNvPr id="107" name="TextBox 106"/>
              <p:cNvSpPr txBox="1"/>
              <p:nvPr/>
            </p:nvSpPr>
            <p:spPr>
              <a:xfrm>
                <a:off x="5448975" y="2027353"/>
                <a:ext cx="1753944" cy="605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rgbClr val="FF0000"/>
                    </a:solidFill>
                    <a:latin typeface="Arial"/>
                    <a:cs typeface="Arial"/>
                  </a:rPr>
                  <a:t>Diagrams </a:t>
                </a:r>
                <a:endParaRPr lang="en-US" sz="800" dirty="0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2490247" y="1466860"/>
                <a:ext cx="1396235" cy="605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err="1">
                    <a:solidFill>
                      <a:schemeClr val="tx2"/>
                    </a:solidFill>
                    <a:latin typeface="Arial"/>
                    <a:cs typeface="Arial"/>
                  </a:rPr>
                  <a:t>InfoVis</a:t>
                </a:r>
                <a:endParaRPr lang="en-US" sz="800" dirty="0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839504" y="2410384"/>
                <a:ext cx="916096" cy="605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accent6"/>
                    </a:solidFill>
                    <a:latin typeface="Arial"/>
                    <a:cs typeface="Arial"/>
                  </a:rPr>
                  <a:t>VA</a:t>
                </a:r>
                <a:endParaRPr lang="en-US" sz="8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2960099" y="3049236"/>
                <a:ext cx="1032469" cy="605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err="1" smtClean="0">
                    <a:solidFill>
                      <a:srgbClr val="008000"/>
                    </a:solidFill>
                    <a:latin typeface="Arial"/>
                    <a:cs typeface="Arial"/>
                  </a:rPr>
                  <a:t>ToD</a:t>
                </a:r>
                <a:endParaRPr lang="en-US" sz="800" dirty="0">
                  <a:solidFill>
                    <a:srgbClr val="008000"/>
                  </a:solidFill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2675477" y="1521936"/>
            <a:ext cx="1629692" cy="1616631"/>
            <a:chOff x="3757154" y="2620685"/>
            <a:chExt cx="1629692" cy="1616631"/>
          </a:xfrm>
        </p:grpSpPr>
        <p:sp>
          <p:nvSpPr>
            <p:cNvPr id="150" name="Rectangle 149"/>
            <p:cNvSpPr/>
            <p:nvPr/>
          </p:nvSpPr>
          <p:spPr>
            <a:xfrm>
              <a:off x="3757154" y="2620685"/>
              <a:ext cx="1629692" cy="1616631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/>
                <a:cs typeface="Century Gothic"/>
              </a:endParaRPr>
            </a:p>
          </p:txBody>
        </p:sp>
        <p:pic>
          <p:nvPicPr>
            <p:cNvPr id="168" name="Picture 167" descr="postcard.png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16000" y="2686392"/>
              <a:ext cx="1512000" cy="1485217"/>
            </a:xfrm>
            <a:prstGeom prst="rect">
              <a:avLst/>
            </a:prstGeom>
          </p:spPr>
        </p:pic>
      </p:grpSp>
      <p:sp>
        <p:nvSpPr>
          <p:cNvPr id="110" name="Rectangle 109"/>
          <p:cNvSpPr/>
          <p:nvPr/>
        </p:nvSpPr>
        <p:spPr>
          <a:xfrm>
            <a:off x="1331640" y="64679"/>
            <a:ext cx="2016000" cy="6712099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4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2" grpId="0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104" grpId="0" animBg="1"/>
      <p:bldP spid="104" grpId="1" animBg="1"/>
      <p:bldP spid="110" grpId="0" animBg="1"/>
      <p:bldP spid="110" grpId="1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5436"/>
            <a:ext cx="9170959" cy="6871275"/>
            <a:chOff x="0" y="-25436"/>
            <a:chExt cx="9170959" cy="6871275"/>
          </a:xfrm>
        </p:grpSpPr>
        <p:grpSp>
          <p:nvGrpSpPr>
            <p:cNvPr id="15" name="Group 14"/>
            <p:cNvGrpSpPr/>
            <p:nvPr/>
          </p:nvGrpSpPr>
          <p:grpSpPr>
            <a:xfrm>
              <a:off x="0" y="-25436"/>
              <a:ext cx="9170959" cy="6871275"/>
              <a:chOff x="0" y="-25436"/>
              <a:chExt cx="9170959" cy="6871275"/>
            </a:xfrm>
          </p:grpSpPr>
          <p:pic>
            <p:nvPicPr>
              <p:cNvPr id="2" name="Picture 1" descr="Screen Shot 2014-06-02 at 11.04.51.pn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675" y="272251"/>
                <a:ext cx="9169284" cy="6573588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3426332" y="185614"/>
                <a:ext cx="4202227" cy="4493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367534" y="233175"/>
                <a:ext cx="1978157" cy="4493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706711" y="232735"/>
                <a:ext cx="1411538" cy="4493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5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706711" y="350403"/>
                <a:ext cx="1437289" cy="321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" name="Picture 4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-23151" b="-1"/>
              <a:stretch/>
            </p:blipFill>
            <p:spPr bwMode="auto">
              <a:xfrm>
                <a:off x="3393964" y="252713"/>
                <a:ext cx="4173851" cy="439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" name="Picture 5"/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r="89462" b="56238"/>
              <a:stretch/>
            </p:blipFill>
            <p:spPr bwMode="auto">
              <a:xfrm>
                <a:off x="4853013" y="305675"/>
                <a:ext cx="210280" cy="162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r="89462" b="56238"/>
              <a:stretch/>
            </p:blipFill>
            <p:spPr bwMode="auto">
              <a:xfrm>
                <a:off x="5142958" y="305675"/>
                <a:ext cx="210280" cy="162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r="89462" b="56238"/>
              <a:stretch/>
            </p:blipFill>
            <p:spPr bwMode="auto">
              <a:xfrm>
                <a:off x="5448704" y="305675"/>
                <a:ext cx="210280" cy="162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r="89462" b="56238"/>
              <a:stretch/>
            </p:blipFill>
            <p:spPr bwMode="auto">
              <a:xfrm>
                <a:off x="5770916" y="305675"/>
                <a:ext cx="210280" cy="162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" name="Picture 2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3345"/>
              <a:stretch/>
            </p:blipFill>
            <p:spPr bwMode="auto">
              <a:xfrm>
                <a:off x="1387072" y="305675"/>
                <a:ext cx="1968388" cy="3800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132703" y="236364"/>
                <a:ext cx="1029835" cy="4493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 descr="Screen Shot 2014-06-02 at 11.04.51.pn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-25436"/>
                <a:ext cx="9169284" cy="303282"/>
              </a:xfrm>
              <a:prstGeom prst="rect">
                <a:avLst/>
              </a:prstGeom>
            </p:spPr>
          </p:pic>
        </p:grpSp>
        <p:sp>
          <p:nvSpPr>
            <p:cNvPr id="26" name="Rectangle 25"/>
            <p:cNvSpPr>
              <a:spLocks noChangeAspect="1"/>
            </p:cNvSpPr>
            <p:nvPr/>
          </p:nvSpPr>
          <p:spPr>
            <a:xfrm>
              <a:off x="1669795" y="1218850"/>
              <a:ext cx="1088479" cy="2435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1412730" y="2435726"/>
              <a:ext cx="139601" cy="3735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2226863" y="720603"/>
              <a:ext cx="1088479" cy="2435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214034" y="964109"/>
              <a:ext cx="351804" cy="254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1940898" y="1564977"/>
              <a:ext cx="648904" cy="10646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>
              <a:spLocks noChangeAspect="1"/>
            </p:cNvSpPr>
            <p:nvPr/>
          </p:nvSpPr>
          <p:spPr>
            <a:xfrm>
              <a:off x="3419605" y="1616290"/>
              <a:ext cx="4078740" cy="1244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>
              <a:spLocks noChangeAspect="1"/>
            </p:cNvSpPr>
            <p:nvPr/>
          </p:nvSpPr>
          <p:spPr>
            <a:xfrm>
              <a:off x="4259972" y="3012974"/>
              <a:ext cx="2186532" cy="6670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>
              <a:spLocks noChangeAspect="1"/>
            </p:cNvSpPr>
            <p:nvPr/>
          </p:nvSpPr>
          <p:spPr>
            <a:xfrm>
              <a:off x="7706712" y="720603"/>
              <a:ext cx="1042792" cy="4982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7732370" y="1617005"/>
              <a:ext cx="1042792" cy="10126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8273072" y="1847904"/>
              <a:ext cx="845177" cy="10126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7994130" y="2963198"/>
              <a:ext cx="1024785" cy="7168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7745198" y="3306478"/>
              <a:ext cx="1024785" cy="3735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5142959" y="1032083"/>
              <a:ext cx="1812492" cy="4156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45" name="Rectangle 44"/>
            <p:cNvSpPr>
              <a:spLocks noChangeAspect="1"/>
            </p:cNvSpPr>
            <p:nvPr/>
          </p:nvSpPr>
          <p:spPr>
            <a:xfrm>
              <a:off x="3406793" y="791044"/>
              <a:ext cx="236695" cy="4278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46" name="Rectangle 45"/>
            <p:cNvSpPr>
              <a:spLocks noChangeAspect="1"/>
            </p:cNvSpPr>
            <p:nvPr/>
          </p:nvSpPr>
          <p:spPr>
            <a:xfrm>
              <a:off x="4788111" y="779696"/>
              <a:ext cx="316361" cy="2139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3965035" y="1039047"/>
              <a:ext cx="823076" cy="1798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4471750" y="1248453"/>
              <a:ext cx="316361" cy="2139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5618953" y="779696"/>
              <a:ext cx="316361" cy="2139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>
              <a:spLocks noChangeAspect="1"/>
            </p:cNvSpPr>
            <p:nvPr/>
          </p:nvSpPr>
          <p:spPr>
            <a:xfrm>
              <a:off x="6343516" y="775372"/>
              <a:ext cx="1285043" cy="2920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>
              <a:spLocks noChangeAspect="1"/>
            </p:cNvSpPr>
            <p:nvPr/>
          </p:nvSpPr>
          <p:spPr>
            <a:xfrm>
              <a:off x="1367535" y="2989074"/>
              <a:ext cx="1947808" cy="7165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6976876" y="3007770"/>
              <a:ext cx="316361" cy="4428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>
              <a:spLocks noChangeAspect="1"/>
            </p:cNvSpPr>
            <p:nvPr/>
          </p:nvSpPr>
          <p:spPr>
            <a:xfrm>
              <a:off x="6641886" y="3437824"/>
              <a:ext cx="316361" cy="2867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948312" y="3845242"/>
              <a:ext cx="1367030" cy="12345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>
              <a:spLocks noChangeAspect="1"/>
            </p:cNvSpPr>
            <p:nvPr/>
          </p:nvSpPr>
          <p:spPr>
            <a:xfrm>
              <a:off x="4169497" y="3806758"/>
              <a:ext cx="3459061" cy="503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>
              <a:spLocks noChangeAspect="1"/>
            </p:cNvSpPr>
            <p:nvPr/>
          </p:nvSpPr>
          <p:spPr>
            <a:xfrm>
              <a:off x="7732370" y="4121033"/>
              <a:ext cx="283780" cy="503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/>
            <p:cNvSpPr>
              <a:spLocks noChangeAspect="1"/>
            </p:cNvSpPr>
            <p:nvPr/>
          </p:nvSpPr>
          <p:spPr>
            <a:xfrm>
              <a:off x="1387072" y="4576419"/>
              <a:ext cx="283780" cy="503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>
              <a:spLocks noChangeAspect="1"/>
            </p:cNvSpPr>
            <p:nvPr/>
          </p:nvSpPr>
          <p:spPr>
            <a:xfrm>
              <a:off x="1680608" y="3988238"/>
              <a:ext cx="282272" cy="3475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>
              <a:spLocks noChangeAspect="1"/>
            </p:cNvSpPr>
            <p:nvPr/>
          </p:nvSpPr>
          <p:spPr>
            <a:xfrm>
              <a:off x="4118195" y="4913003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/>
            <p:cNvSpPr>
              <a:spLocks noChangeAspect="1"/>
            </p:cNvSpPr>
            <p:nvPr/>
          </p:nvSpPr>
          <p:spPr>
            <a:xfrm>
              <a:off x="5938895" y="4635672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>
              <a:spLocks noChangeAspect="1"/>
            </p:cNvSpPr>
            <p:nvPr/>
          </p:nvSpPr>
          <p:spPr>
            <a:xfrm rot="16200000">
              <a:off x="5624288" y="4212339"/>
              <a:ext cx="321684" cy="355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>
              <a:spLocks noChangeAspect="1"/>
            </p:cNvSpPr>
            <p:nvPr/>
          </p:nvSpPr>
          <p:spPr>
            <a:xfrm>
              <a:off x="3381118" y="4229072"/>
              <a:ext cx="252215" cy="4440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/>
            <p:cNvSpPr>
              <a:spLocks noChangeAspect="1"/>
            </p:cNvSpPr>
            <p:nvPr/>
          </p:nvSpPr>
          <p:spPr>
            <a:xfrm>
              <a:off x="4219279" y="5206511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/>
            <p:cNvSpPr>
              <a:spLocks noChangeAspect="1"/>
            </p:cNvSpPr>
            <p:nvPr/>
          </p:nvSpPr>
          <p:spPr>
            <a:xfrm>
              <a:off x="5988663" y="5224224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/>
            <p:cNvSpPr>
              <a:spLocks noChangeAspect="1"/>
            </p:cNvSpPr>
            <p:nvPr/>
          </p:nvSpPr>
          <p:spPr>
            <a:xfrm>
              <a:off x="6141063" y="5774292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/>
            <p:cNvSpPr>
              <a:spLocks noChangeAspect="1"/>
            </p:cNvSpPr>
            <p:nvPr/>
          </p:nvSpPr>
          <p:spPr>
            <a:xfrm rot="16200000">
              <a:off x="7037545" y="5644476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/>
            <p:cNvSpPr>
              <a:spLocks noChangeAspect="1"/>
            </p:cNvSpPr>
            <p:nvPr/>
          </p:nvSpPr>
          <p:spPr>
            <a:xfrm rot="16200000">
              <a:off x="8414705" y="5526282"/>
              <a:ext cx="793529" cy="5229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/>
            <p:cNvSpPr>
              <a:spLocks noChangeAspect="1"/>
            </p:cNvSpPr>
            <p:nvPr/>
          </p:nvSpPr>
          <p:spPr>
            <a:xfrm rot="16200000">
              <a:off x="7904419" y="5812687"/>
              <a:ext cx="413283" cy="3364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/>
            <p:cNvSpPr>
              <a:spLocks noChangeAspect="1"/>
            </p:cNvSpPr>
            <p:nvPr/>
          </p:nvSpPr>
          <p:spPr>
            <a:xfrm rot="16200000">
              <a:off x="3368398" y="6365542"/>
              <a:ext cx="413283" cy="3364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/>
            <p:cNvSpPr>
              <a:spLocks noChangeAspect="1"/>
            </p:cNvSpPr>
            <p:nvPr/>
          </p:nvSpPr>
          <p:spPr>
            <a:xfrm rot="16200000">
              <a:off x="1584143" y="5557682"/>
              <a:ext cx="413283" cy="8465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/>
            <p:cNvSpPr>
              <a:spLocks noChangeAspect="1"/>
            </p:cNvSpPr>
            <p:nvPr/>
          </p:nvSpPr>
          <p:spPr>
            <a:xfrm rot="16200000">
              <a:off x="2463298" y="5809624"/>
              <a:ext cx="413283" cy="3364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/>
            <p:cNvSpPr>
              <a:spLocks noChangeAspect="1"/>
            </p:cNvSpPr>
            <p:nvPr/>
          </p:nvSpPr>
          <p:spPr>
            <a:xfrm rot="16200000">
              <a:off x="1333395" y="5357856"/>
              <a:ext cx="413283" cy="3364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/>
            <p:cNvSpPr>
              <a:spLocks noChangeAspect="1"/>
            </p:cNvSpPr>
            <p:nvPr/>
          </p:nvSpPr>
          <p:spPr>
            <a:xfrm rot="16200000">
              <a:off x="3768227" y="5281690"/>
              <a:ext cx="413283" cy="4888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/>
            <p:cNvSpPr>
              <a:spLocks noChangeAspect="1"/>
            </p:cNvSpPr>
            <p:nvPr/>
          </p:nvSpPr>
          <p:spPr>
            <a:xfrm rot="16200000">
              <a:off x="4539330" y="5467840"/>
              <a:ext cx="783970" cy="2383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 rot="10800000">
              <a:off x="4589098" y="5735691"/>
              <a:ext cx="1069886" cy="3252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 rot="10800000">
              <a:off x="5023736" y="5888091"/>
              <a:ext cx="611740" cy="3252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1767143" y="5225621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/>
            <p:cNvSpPr>
              <a:spLocks noChangeAspect="1"/>
            </p:cNvSpPr>
            <p:nvPr/>
          </p:nvSpPr>
          <p:spPr>
            <a:xfrm>
              <a:off x="6199794" y="6312788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3633334" y="258422"/>
            <a:ext cx="1178830" cy="655605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>
            <a:spLocks noChangeAspect="1"/>
          </p:cNvSpPr>
          <p:nvPr/>
        </p:nvSpPr>
        <p:spPr>
          <a:xfrm>
            <a:off x="1336178" y="708844"/>
            <a:ext cx="2281477" cy="6137397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>
            <a:spLocks noChangeAspect="1"/>
          </p:cNvSpPr>
          <p:nvPr/>
        </p:nvSpPr>
        <p:spPr>
          <a:xfrm>
            <a:off x="4837336" y="707150"/>
            <a:ext cx="4317946" cy="6137397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138718" y="835156"/>
            <a:ext cx="3814018" cy="3153082"/>
            <a:chOff x="9482885" y="1273441"/>
            <a:chExt cx="3814018" cy="3153082"/>
          </a:xfrm>
        </p:grpSpPr>
        <p:sp>
          <p:nvSpPr>
            <p:cNvPr id="88" name="Rectangle 87"/>
            <p:cNvSpPr/>
            <p:nvPr/>
          </p:nvSpPr>
          <p:spPr>
            <a:xfrm>
              <a:off x="9482885" y="1273441"/>
              <a:ext cx="3814018" cy="3153082"/>
            </a:xfrm>
            <a:prstGeom prst="rect">
              <a:avLst/>
            </a:prstGeom>
            <a:solidFill>
              <a:srgbClr val="FFFFFF"/>
            </a:solidFill>
            <a:ln w="57150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entury Gothic"/>
                <a:cs typeface="Century Gothic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9612332" y="1388361"/>
              <a:ext cx="1980479" cy="2807521"/>
              <a:chOff x="9612332" y="1388361"/>
              <a:chExt cx="1980479" cy="2807521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9881311" y="1388361"/>
                <a:ext cx="1695822" cy="562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1400" dirty="0" smtClean="0">
                    <a:latin typeface="Century Gothic"/>
                    <a:cs typeface="Century Gothic"/>
                  </a:rPr>
                  <a:t>Analyze 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sz="1400" dirty="0" smtClean="0">
                    <a:solidFill>
                      <a:srgbClr val="FF0000"/>
                    </a:solidFill>
                    <a:latin typeface="Century Gothic"/>
                    <a:cs typeface="Century Gothic"/>
                  </a:rPr>
                  <a:t>inclusion relations</a:t>
                </a:r>
                <a:endParaRPr lang="en-US" sz="1400" dirty="0">
                  <a:solidFill>
                    <a:srgbClr val="FF0000"/>
                  </a:solidFill>
                  <a:latin typeface="Century Gothic"/>
                  <a:cs typeface="Century Gothic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9679306" y="2116478"/>
                <a:ext cx="1913505" cy="562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1400" dirty="0" smtClean="0">
                    <a:latin typeface="Century Gothic"/>
                    <a:cs typeface="Century Gothic"/>
                  </a:rPr>
                  <a:t>Analyze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sz="1400" dirty="0" smtClean="0">
                    <a:solidFill>
                      <a:srgbClr val="FF0000"/>
                    </a:solidFill>
                    <a:latin typeface="Century Gothic"/>
                    <a:cs typeface="Century Gothic"/>
                  </a:rPr>
                  <a:t>inclusion hierarchies</a:t>
                </a:r>
                <a:endParaRPr lang="en-US" sz="1400" dirty="0">
                  <a:solidFill>
                    <a:srgbClr val="FF0000"/>
                  </a:solidFill>
                  <a:latin typeface="Century Gothic"/>
                  <a:cs typeface="Century Gothic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9823891" y="2886779"/>
                <a:ext cx="1753242" cy="562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1400" dirty="0">
                    <a:latin typeface="Century Gothic"/>
                    <a:cs typeface="Century Gothic"/>
                  </a:rPr>
                  <a:t>Analyze 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sz="1400" dirty="0" smtClean="0">
                    <a:solidFill>
                      <a:srgbClr val="FF0000"/>
                    </a:solidFill>
                    <a:latin typeface="Century Gothic"/>
                    <a:cs typeface="Century Gothic"/>
                  </a:rPr>
                  <a:t>exclusion </a:t>
                </a:r>
                <a:r>
                  <a:rPr lang="en-US" sz="1400" dirty="0">
                    <a:solidFill>
                      <a:srgbClr val="FF0000"/>
                    </a:solidFill>
                    <a:latin typeface="Century Gothic"/>
                    <a:cs typeface="Century Gothic"/>
                  </a:rPr>
                  <a:t>relations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9612332" y="3633164"/>
                <a:ext cx="1964801" cy="562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1400" dirty="0">
                    <a:latin typeface="Century Gothic"/>
                    <a:cs typeface="Century Gothic"/>
                  </a:rPr>
                  <a:t>Analyze 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sz="1400" dirty="0">
                    <a:solidFill>
                      <a:srgbClr val="FF0000"/>
                    </a:solidFill>
                    <a:latin typeface="Century Gothic"/>
                    <a:cs typeface="Century Gothic"/>
                  </a:rPr>
                  <a:t>i</a:t>
                </a:r>
                <a:r>
                  <a:rPr lang="en-US" sz="1400" dirty="0" smtClean="0">
                    <a:solidFill>
                      <a:srgbClr val="FF0000"/>
                    </a:solidFill>
                    <a:latin typeface="Century Gothic"/>
                    <a:cs typeface="Century Gothic"/>
                  </a:rPr>
                  <a:t>ntersection relations</a:t>
                </a:r>
                <a:endParaRPr lang="en-US" sz="1400" dirty="0">
                  <a:solidFill>
                    <a:srgbClr val="FF0000"/>
                  </a:solidFill>
                  <a:latin typeface="Century Gothic"/>
                  <a:cs typeface="Century Gothic"/>
                </a:endParaRPr>
              </a:p>
            </p:txBody>
          </p:sp>
        </p:grpSp>
        <p:pic>
          <p:nvPicPr>
            <p:cNvPr id="89" name="Picture 88" descr="tasksB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678627" y="1273441"/>
              <a:ext cx="1556037" cy="3022809"/>
            </a:xfrm>
            <a:prstGeom prst="rect">
              <a:avLst/>
            </a:prstGeom>
          </p:spPr>
        </p:pic>
      </p:grpSp>
      <p:sp>
        <p:nvSpPr>
          <p:cNvPr id="90" name="Rectangle 89"/>
          <p:cNvSpPr/>
          <p:nvPr/>
        </p:nvSpPr>
        <p:spPr>
          <a:xfrm>
            <a:off x="39912" y="694530"/>
            <a:ext cx="1296266" cy="85476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39912" y="3755938"/>
            <a:ext cx="1296266" cy="135518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39912" y="5171912"/>
            <a:ext cx="1296266" cy="104139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632761" y="3762937"/>
            <a:ext cx="1629692" cy="1348185"/>
            <a:chOff x="1632761" y="3762937"/>
            <a:chExt cx="1629692" cy="1348185"/>
          </a:xfrm>
        </p:grpSpPr>
        <p:sp>
          <p:nvSpPr>
            <p:cNvPr id="121" name="Rectangle 120"/>
            <p:cNvSpPr/>
            <p:nvPr/>
          </p:nvSpPr>
          <p:spPr>
            <a:xfrm>
              <a:off x="1632761" y="3762937"/>
              <a:ext cx="1629692" cy="1348185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/>
                <a:cs typeface="Century Gothic"/>
              </a:endParaRPr>
            </a:p>
          </p:txBody>
        </p:sp>
        <p:pic>
          <p:nvPicPr>
            <p:cNvPr id="122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 l="-4274" r="-9519"/>
            <a:stretch>
              <a:fillRect/>
            </a:stretch>
          </p:blipFill>
          <p:spPr bwMode="auto">
            <a:xfrm>
              <a:off x="1818167" y="3857965"/>
              <a:ext cx="1293256" cy="1123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22" name="Group 21"/>
          <p:cNvGrpSpPr/>
          <p:nvPr/>
        </p:nvGrpSpPr>
        <p:grpSpPr>
          <a:xfrm>
            <a:off x="1632761" y="5063118"/>
            <a:ext cx="1629692" cy="1432109"/>
            <a:chOff x="1632761" y="5063118"/>
            <a:chExt cx="1629692" cy="1432109"/>
          </a:xfrm>
        </p:grpSpPr>
        <p:sp>
          <p:nvSpPr>
            <p:cNvPr id="125" name="Rectangle 124"/>
            <p:cNvSpPr/>
            <p:nvPr/>
          </p:nvSpPr>
          <p:spPr>
            <a:xfrm>
              <a:off x="1632761" y="5063118"/>
              <a:ext cx="1629692" cy="1432109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/>
                <a:cs typeface="Century Gothic"/>
              </a:endParaRPr>
            </a:p>
          </p:txBody>
        </p:sp>
        <p:pic>
          <p:nvPicPr>
            <p:cNvPr id="123" name="Picture 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730640" y="5164689"/>
              <a:ext cx="1393442" cy="12570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23"/>
          <p:cNvGrpSpPr/>
          <p:nvPr/>
        </p:nvGrpSpPr>
        <p:grpSpPr>
          <a:xfrm>
            <a:off x="1632761" y="747947"/>
            <a:ext cx="1629692" cy="2713492"/>
            <a:chOff x="1632761" y="747947"/>
            <a:chExt cx="1629692" cy="2713492"/>
          </a:xfrm>
        </p:grpSpPr>
        <p:grpSp>
          <p:nvGrpSpPr>
            <p:cNvPr id="20" name="Group 19"/>
            <p:cNvGrpSpPr/>
            <p:nvPr/>
          </p:nvGrpSpPr>
          <p:grpSpPr>
            <a:xfrm>
              <a:off x="1632761" y="747947"/>
              <a:ext cx="1629692" cy="2713492"/>
              <a:chOff x="-2018769" y="820536"/>
              <a:chExt cx="1769980" cy="2963217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-2018769" y="820536"/>
                <a:ext cx="1769980" cy="2963217"/>
              </a:xfrm>
              <a:prstGeom prst="rect">
                <a:avLst/>
              </a:prstGeom>
              <a:solidFill>
                <a:srgbClr val="FFFFFF"/>
              </a:solidFill>
              <a:ln w="5715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Century Gothic"/>
                  <a:cs typeface="Century Gothic"/>
                </a:endParaRPr>
              </a:p>
            </p:txBody>
          </p:sp>
          <p:pic>
            <p:nvPicPr>
              <p:cNvPr id="111" name="Picture 110" descr="Screen Shot 2014-06-02 at 01.07.55.png"/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85513" y="2274730"/>
                <a:ext cx="1503469" cy="1419944"/>
              </a:xfrm>
              <a:prstGeom prst="rect">
                <a:avLst/>
              </a:prstGeom>
            </p:spPr>
          </p:pic>
        </p:grpSp>
        <p:pic>
          <p:nvPicPr>
            <p:cNvPr id="148" name="Picture 147" descr="postcard.png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30640" y="822404"/>
              <a:ext cx="1431058" cy="1152623"/>
            </a:xfrm>
            <a:prstGeom prst="rect">
              <a:avLst/>
            </a:prstGeom>
          </p:spPr>
        </p:pic>
      </p:grpSp>
      <p:sp>
        <p:nvSpPr>
          <p:cNvPr id="93" name="Rectangle 92"/>
          <p:cNvSpPr/>
          <p:nvPr/>
        </p:nvSpPr>
        <p:spPr>
          <a:xfrm>
            <a:off x="3347864" y="64679"/>
            <a:ext cx="4320480" cy="6720692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6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1" grpId="0" animBg="1"/>
      <p:bldP spid="82" grpId="0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5436"/>
            <a:ext cx="9170959" cy="6871275"/>
            <a:chOff x="0" y="-25436"/>
            <a:chExt cx="9170959" cy="6871275"/>
          </a:xfrm>
        </p:grpSpPr>
        <p:grpSp>
          <p:nvGrpSpPr>
            <p:cNvPr id="15" name="Group 14"/>
            <p:cNvGrpSpPr/>
            <p:nvPr/>
          </p:nvGrpSpPr>
          <p:grpSpPr>
            <a:xfrm>
              <a:off x="0" y="-25436"/>
              <a:ext cx="9170959" cy="6871275"/>
              <a:chOff x="0" y="-25436"/>
              <a:chExt cx="9170959" cy="6871275"/>
            </a:xfrm>
          </p:grpSpPr>
          <p:pic>
            <p:nvPicPr>
              <p:cNvPr id="2" name="Picture 1" descr="Screen Shot 2014-06-02 at 11.04.51.pn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675" y="272251"/>
                <a:ext cx="9169284" cy="6573588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3426332" y="185614"/>
                <a:ext cx="4202227" cy="4493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367534" y="233175"/>
                <a:ext cx="1978157" cy="4493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706711" y="232735"/>
                <a:ext cx="1411538" cy="4493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5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706711" y="350403"/>
                <a:ext cx="1437289" cy="321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" name="Picture 4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-23151" b="-1"/>
              <a:stretch/>
            </p:blipFill>
            <p:spPr bwMode="auto">
              <a:xfrm>
                <a:off x="3393964" y="252713"/>
                <a:ext cx="4173851" cy="439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" name="Picture 5"/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r="89462" b="56238"/>
              <a:stretch/>
            </p:blipFill>
            <p:spPr bwMode="auto">
              <a:xfrm>
                <a:off x="4853013" y="305675"/>
                <a:ext cx="210280" cy="162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r="89462" b="56238"/>
              <a:stretch/>
            </p:blipFill>
            <p:spPr bwMode="auto">
              <a:xfrm>
                <a:off x="5142958" y="305675"/>
                <a:ext cx="210280" cy="162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r="89462" b="56238"/>
              <a:stretch/>
            </p:blipFill>
            <p:spPr bwMode="auto">
              <a:xfrm>
                <a:off x="5448704" y="305675"/>
                <a:ext cx="210280" cy="162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r="89462" b="56238"/>
              <a:stretch/>
            </p:blipFill>
            <p:spPr bwMode="auto">
              <a:xfrm>
                <a:off x="5770916" y="305675"/>
                <a:ext cx="210280" cy="162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" name="Picture 2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3345"/>
              <a:stretch/>
            </p:blipFill>
            <p:spPr bwMode="auto">
              <a:xfrm>
                <a:off x="1387072" y="305675"/>
                <a:ext cx="1968388" cy="3800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132703" y="236364"/>
                <a:ext cx="1029835" cy="4493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 descr="Screen Shot 2014-06-02 at 11.04.51.pn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-25436"/>
                <a:ext cx="9169284" cy="303282"/>
              </a:xfrm>
              <a:prstGeom prst="rect">
                <a:avLst/>
              </a:prstGeom>
            </p:spPr>
          </p:pic>
        </p:grpSp>
        <p:sp>
          <p:nvSpPr>
            <p:cNvPr id="26" name="Rectangle 25"/>
            <p:cNvSpPr>
              <a:spLocks noChangeAspect="1"/>
            </p:cNvSpPr>
            <p:nvPr/>
          </p:nvSpPr>
          <p:spPr>
            <a:xfrm>
              <a:off x="1669795" y="1218850"/>
              <a:ext cx="1088479" cy="2435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1412730" y="2435726"/>
              <a:ext cx="139601" cy="3735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2226863" y="720603"/>
              <a:ext cx="1088479" cy="2435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214034" y="964109"/>
              <a:ext cx="351804" cy="254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1940898" y="1564977"/>
              <a:ext cx="648904" cy="10646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>
              <a:spLocks noChangeAspect="1"/>
            </p:cNvSpPr>
            <p:nvPr/>
          </p:nvSpPr>
          <p:spPr>
            <a:xfrm>
              <a:off x="3419605" y="1616290"/>
              <a:ext cx="4078740" cy="1244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>
              <a:spLocks noChangeAspect="1"/>
            </p:cNvSpPr>
            <p:nvPr/>
          </p:nvSpPr>
          <p:spPr>
            <a:xfrm>
              <a:off x="4259972" y="3012974"/>
              <a:ext cx="2186532" cy="6670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>
              <a:spLocks noChangeAspect="1"/>
            </p:cNvSpPr>
            <p:nvPr/>
          </p:nvSpPr>
          <p:spPr>
            <a:xfrm>
              <a:off x="7706712" y="720603"/>
              <a:ext cx="1042792" cy="4982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7732370" y="1617005"/>
              <a:ext cx="1042792" cy="10126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8273072" y="1847904"/>
              <a:ext cx="845177" cy="10126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7994130" y="2963198"/>
              <a:ext cx="1024785" cy="7168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7745198" y="3306478"/>
              <a:ext cx="1024785" cy="3735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5142959" y="1032083"/>
              <a:ext cx="1812492" cy="4156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45" name="Rectangle 44"/>
            <p:cNvSpPr>
              <a:spLocks noChangeAspect="1"/>
            </p:cNvSpPr>
            <p:nvPr/>
          </p:nvSpPr>
          <p:spPr>
            <a:xfrm>
              <a:off x="3406793" y="791044"/>
              <a:ext cx="236695" cy="4278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46" name="Rectangle 45"/>
            <p:cNvSpPr>
              <a:spLocks noChangeAspect="1"/>
            </p:cNvSpPr>
            <p:nvPr/>
          </p:nvSpPr>
          <p:spPr>
            <a:xfrm>
              <a:off x="4788111" y="779696"/>
              <a:ext cx="316361" cy="2139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3965035" y="1039047"/>
              <a:ext cx="823076" cy="1798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4471750" y="1248453"/>
              <a:ext cx="316361" cy="2139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5618953" y="779696"/>
              <a:ext cx="316361" cy="2139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>
              <a:spLocks noChangeAspect="1"/>
            </p:cNvSpPr>
            <p:nvPr/>
          </p:nvSpPr>
          <p:spPr>
            <a:xfrm>
              <a:off x="6343516" y="775372"/>
              <a:ext cx="1285043" cy="2920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>
              <a:spLocks noChangeAspect="1"/>
            </p:cNvSpPr>
            <p:nvPr/>
          </p:nvSpPr>
          <p:spPr>
            <a:xfrm>
              <a:off x="1367535" y="2989074"/>
              <a:ext cx="1947808" cy="7165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6976876" y="3007770"/>
              <a:ext cx="316361" cy="4428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>
              <a:spLocks noChangeAspect="1"/>
            </p:cNvSpPr>
            <p:nvPr/>
          </p:nvSpPr>
          <p:spPr>
            <a:xfrm>
              <a:off x="6641886" y="3437824"/>
              <a:ext cx="316361" cy="2867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948312" y="3845242"/>
              <a:ext cx="1367030" cy="12345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>
              <a:spLocks noChangeAspect="1"/>
            </p:cNvSpPr>
            <p:nvPr/>
          </p:nvSpPr>
          <p:spPr>
            <a:xfrm>
              <a:off x="4169497" y="3806758"/>
              <a:ext cx="3459061" cy="503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>
              <a:spLocks noChangeAspect="1"/>
            </p:cNvSpPr>
            <p:nvPr/>
          </p:nvSpPr>
          <p:spPr>
            <a:xfrm>
              <a:off x="7732370" y="4121033"/>
              <a:ext cx="283780" cy="503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/>
            <p:cNvSpPr>
              <a:spLocks noChangeAspect="1"/>
            </p:cNvSpPr>
            <p:nvPr/>
          </p:nvSpPr>
          <p:spPr>
            <a:xfrm>
              <a:off x="1387072" y="4576419"/>
              <a:ext cx="283780" cy="503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>
              <a:spLocks noChangeAspect="1"/>
            </p:cNvSpPr>
            <p:nvPr/>
          </p:nvSpPr>
          <p:spPr>
            <a:xfrm>
              <a:off x="1680608" y="3988238"/>
              <a:ext cx="282272" cy="3475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>
              <a:spLocks noChangeAspect="1"/>
            </p:cNvSpPr>
            <p:nvPr/>
          </p:nvSpPr>
          <p:spPr>
            <a:xfrm>
              <a:off x="4118195" y="4913003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/>
            <p:cNvSpPr>
              <a:spLocks noChangeAspect="1"/>
            </p:cNvSpPr>
            <p:nvPr/>
          </p:nvSpPr>
          <p:spPr>
            <a:xfrm>
              <a:off x="5938895" y="4635672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>
              <a:spLocks noChangeAspect="1"/>
            </p:cNvSpPr>
            <p:nvPr/>
          </p:nvSpPr>
          <p:spPr>
            <a:xfrm rot="16200000">
              <a:off x="5624288" y="4212339"/>
              <a:ext cx="321684" cy="355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>
              <a:spLocks noChangeAspect="1"/>
            </p:cNvSpPr>
            <p:nvPr/>
          </p:nvSpPr>
          <p:spPr>
            <a:xfrm>
              <a:off x="3381118" y="4229072"/>
              <a:ext cx="252215" cy="4440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/>
            <p:cNvSpPr>
              <a:spLocks noChangeAspect="1"/>
            </p:cNvSpPr>
            <p:nvPr/>
          </p:nvSpPr>
          <p:spPr>
            <a:xfrm>
              <a:off x="4219279" y="5206511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/>
            <p:cNvSpPr>
              <a:spLocks noChangeAspect="1"/>
            </p:cNvSpPr>
            <p:nvPr/>
          </p:nvSpPr>
          <p:spPr>
            <a:xfrm>
              <a:off x="5988663" y="5224224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/>
            <p:cNvSpPr>
              <a:spLocks noChangeAspect="1"/>
            </p:cNvSpPr>
            <p:nvPr/>
          </p:nvSpPr>
          <p:spPr>
            <a:xfrm>
              <a:off x="6141063" y="5774292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/>
            <p:cNvSpPr>
              <a:spLocks noChangeAspect="1"/>
            </p:cNvSpPr>
            <p:nvPr/>
          </p:nvSpPr>
          <p:spPr>
            <a:xfrm rot="16200000">
              <a:off x="7037545" y="5644476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/>
            <p:cNvSpPr>
              <a:spLocks noChangeAspect="1"/>
            </p:cNvSpPr>
            <p:nvPr/>
          </p:nvSpPr>
          <p:spPr>
            <a:xfrm rot="16200000">
              <a:off x="8414705" y="5526282"/>
              <a:ext cx="793529" cy="5229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/>
            <p:cNvSpPr>
              <a:spLocks noChangeAspect="1"/>
            </p:cNvSpPr>
            <p:nvPr/>
          </p:nvSpPr>
          <p:spPr>
            <a:xfrm rot="16200000">
              <a:off x="7904419" y="5812687"/>
              <a:ext cx="413283" cy="3364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/>
            <p:cNvSpPr>
              <a:spLocks noChangeAspect="1"/>
            </p:cNvSpPr>
            <p:nvPr/>
          </p:nvSpPr>
          <p:spPr>
            <a:xfrm rot="16200000">
              <a:off x="3368398" y="6365542"/>
              <a:ext cx="413283" cy="3364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/>
            <p:cNvSpPr>
              <a:spLocks noChangeAspect="1"/>
            </p:cNvSpPr>
            <p:nvPr/>
          </p:nvSpPr>
          <p:spPr>
            <a:xfrm rot="16200000">
              <a:off x="1584143" y="5557682"/>
              <a:ext cx="413283" cy="8465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/>
            <p:cNvSpPr>
              <a:spLocks noChangeAspect="1"/>
            </p:cNvSpPr>
            <p:nvPr/>
          </p:nvSpPr>
          <p:spPr>
            <a:xfrm rot="16200000">
              <a:off x="2463298" y="5809624"/>
              <a:ext cx="413283" cy="3364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/>
            <p:cNvSpPr>
              <a:spLocks noChangeAspect="1"/>
            </p:cNvSpPr>
            <p:nvPr/>
          </p:nvSpPr>
          <p:spPr>
            <a:xfrm rot="16200000">
              <a:off x="1333395" y="5357856"/>
              <a:ext cx="413283" cy="3364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/>
            <p:cNvSpPr>
              <a:spLocks noChangeAspect="1"/>
            </p:cNvSpPr>
            <p:nvPr/>
          </p:nvSpPr>
          <p:spPr>
            <a:xfrm rot="16200000">
              <a:off x="3768227" y="5281690"/>
              <a:ext cx="413283" cy="4888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/>
            <p:cNvSpPr>
              <a:spLocks noChangeAspect="1"/>
            </p:cNvSpPr>
            <p:nvPr/>
          </p:nvSpPr>
          <p:spPr>
            <a:xfrm rot="16200000">
              <a:off x="4539330" y="5467840"/>
              <a:ext cx="783970" cy="2383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 rot="10800000">
              <a:off x="4589098" y="5735691"/>
              <a:ext cx="1069886" cy="3252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 rot="10800000">
              <a:off x="5023736" y="5888091"/>
              <a:ext cx="611740" cy="3252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1767143" y="5225621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/>
            <p:cNvSpPr>
              <a:spLocks noChangeAspect="1"/>
            </p:cNvSpPr>
            <p:nvPr/>
          </p:nvSpPr>
          <p:spPr>
            <a:xfrm>
              <a:off x="6199794" y="6312788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" name="Rectangle 81"/>
          <p:cNvSpPr>
            <a:spLocks noChangeAspect="1"/>
          </p:cNvSpPr>
          <p:nvPr/>
        </p:nvSpPr>
        <p:spPr>
          <a:xfrm>
            <a:off x="6312160" y="707150"/>
            <a:ext cx="2874477" cy="6137397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>
            <a:spLocks noChangeAspect="1"/>
          </p:cNvSpPr>
          <p:nvPr/>
        </p:nvSpPr>
        <p:spPr>
          <a:xfrm>
            <a:off x="1344016" y="702065"/>
            <a:ext cx="4618689" cy="6137397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5957307" y="280990"/>
            <a:ext cx="339175" cy="655605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6498938" y="859603"/>
            <a:ext cx="2529576" cy="1566914"/>
            <a:chOff x="9404494" y="1273441"/>
            <a:chExt cx="2529576" cy="1566914"/>
          </a:xfrm>
        </p:grpSpPr>
        <p:sp>
          <p:nvSpPr>
            <p:cNvPr id="85" name="Rectangle 84"/>
            <p:cNvSpPr/>
            <p:nvPr/>
          </p:nvSpPr>
          <p:spPr>
            <a:xfrm>
              <a:off x="9404494" y="1273441"/>
              <a:ext cx="2529576" cy="1566914"/>
            </a:xfrm>
            <a:prstGeom prst="rect">
              <a:avLst/>
            </a:prstGeom>
            <a:solidFill>
              <a:srgbClr val="FFFFFF"/>
            </a:solidFill>
            <a:ln w="57150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entury Gothic"/>
                <a:cs typeface="Century Gothic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479484" y="2095953"/>
              <a:ext cx="2275545" cy="562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1400" dirty="0">
                  <a:latin typeface="Century Gothic"/>
                  <a:cs typeface="Century Gothic"/>
                </a:rPr>
                <a:t>Analyze set &amp; set </a:t>
              </a:r>
            </a:p>
            <a:p>
              <a:pPr algn="r">
                <a:lnSpc>
                  <a:spcPct val="110000"/>
                </a:lnSpc>
              </a:pPr>
              <a:r>
                <a:rPr lang="en-US" sz="1400" dirty="0">
                  <a:latin typeface="Century Gothic"/>
                  <a:cs typeface="Century Gothic"/>
                </a:rPr>
                <a:t>intersection </a:t>
              </a:r>
              <a:r>
                <a:rPr lang="en-US" sz="1400" dirty="0">
                  <a:solidFill>
                    <a:srgbClr val="FF0000"/>
                  </a:solidFill>
                  <a:latin typeface="Century Gothic"/>
                  <a:cs typeface="Century Gothic"/>
                </a:rPr>
                <a:t>cardinalities</a:t>
              </a:r>
            </a:p>
          </p:txBody>
        </p:sp>
        <p:pic>
          <p:nvPicPr>
            <p:cNvPr id="87" name="Picture 86" descr="tasksB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09110" y="1381507"/>
              <a:ext cx="1445919" cy="691662"/>
            </a:xfrm>
            <a:prstGeom prst="rect">
              <a:avLst/>
            </a:prstGeom>
          </p:spPr>
        </p:pic>
      </p:grpSp>
      <p:sp>
        <p:nvSpPr>
          <p:cNvPr id="92" name="Rectangle 91"/>
          <p:cNvSpPr/>
          <p:nvPr/>
        </p:nvSpPr>
        <p:spPr>
          <a:xfrm>
            <a:off x="39912" y="694530"/>
            <a:ext cx="1296266" cy="85476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9912" y="3755938"/>
            <a:ext cx="1296266" cy="135518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39912" y="5156232"/>
            <a:ext cx="1296266" cy="104139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632761" y="747947"/>
            <a:ext cx="1629692" cy="1496886"/>
            <a:chOff x="1632761" y="747947"/>
            <a:chExt cx="1629692" cy="1496886"/>
          </a:xfrm>
        </p:grpSpPr>
        <p:sp>
          <p:nvSpPr>
            <p:cNvPr id="96" name="Rectangle 95"/>
            <p:cNvSpPr/>
            <p:nvPr/>
          </p:nvSpPr>
          <p:spPr>
            <a:xfrm>
              <a:off x="1632761" y="747947"/>
              <a:ext cx="1629692" cy="1496886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/>
                <a:cs typeface="Century Gothic"/>
              </a:endParaRPr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6340" y="859603"/>
              <a:ext cx="1422592" cy="1253283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632761" y="4913004"/>
            <a:ext cx="1629692" cy="1582224"/>
            <a:chOff x="1632761" y="4913004"/>
            <a:chExt cx="1629692" cy="1582224"/>
          </a:xfrm>
        </p:grpSpPr>
        <p:sp>
          <p:nvSpPr>
            <p:cNvPr id="103" name="Rectangle 102"/>
            <p:cNvSpPr/>
            <p:nvPr/>
          </p:nvSpPr>
          <p:spPr>
            <a:xfrm>
              <a:off x="1632761" y="4913004"/>
              <a:ext cx="1629692" cy="1582224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/>
                <a:cs typeface="Century Gothic"/>
              </a:endParaRPr>
            </a:p>
          </p:txBody>
        </p:sp>
        <p:pic>
          <p:nvPicPr>
            <p:cNvPr id="106" name="Picture 105" descr="Screen Shot 2014-06-05 at 02.42.04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85473" y="4954846"/>
              <a:ext cx="1389143" cy="143035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632761" y="3762937"/>
            <a:ext cx="1629692" cy="1348185"/>
            <a:chOff x="1632761" y="3762937"/>
            <a:chExt cx="1629692" cy="1348185"/>
          </a:xfrm>
        </p:grpSpPr>
        <p:sp>
          <p:nvSpPr>
            <p:cNvPr id="100" name="Rectangle 99"/>
            <p:cNvSpPr/>
            <p:nvPr/>
          </p:nvSpPr>
          <p:spPr>
            <a:xfrm>
              <a:off x="1632761" y="3762937"/>
              <a:ext cx="1629692" cy="1348185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/>
                <a:cs typeface="Century Gothic"/>
              </a:endParaRPr>
            </a:p>
          </p:txBody>
        </p:sp>
        <p:pic>
          <p:nvPicPr>
            <p:cNvPr id="107" name="Picture 106" descr="postcard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83211" y="3864712"/>
              <a:ext cx="1128793" cy="1144634"/>
            </a:xfrm>
            <a:prstGeom prst="rect">
              <a:avLst/>
            </a:prstGeom>
          </p:spPr>
        </p:pic>
      </p:grpSp>
      <p:sp>
        <p:nvSpPr>
          <p:cNvPr id="86" name="Rectangle 85"/>
          <p:cNvSpPr/>
          <p:nvPr/>
        </p:nvSpPr>
        <p:spPr>
          <a:xfrm>
            <a:off x="3347864" y="64679"/>
            <a:ext cx="4320480" cy="6720692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3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  <p:bldP spid="80" grpId="0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86" grpId="0" animBg="1"/>
      <p:bldP spid="86" grpId="1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5436"/>
            <a:ext cx="9170959" cy="6871275"/>
            <a:chOff x="0" y="-25436"/>
            <a:chExt cx="9170959" cy="6871275"/>
          </a:xfrm>
        </p:grpSpPr>
        <p:grpSp>
          <p:nvGrpSpPr>
            <p:cNvPr id="15" name="Group 14"/>
            <p:cNvGrpSpPr/>
            <p:nvPr/>
          </p:nvGrpSpPr>
          <p:grpSpPr>
            <a:xfrm>
              <a:off x="0" y="-25436"/>
              <a:ext cx="9170959" cy="6871275"/>
              <a:chOff x="0" y="-25436"/>
              <a:chExt cx="9170959" cy="6871275"/>
            </a:xfrm>
          </p:grpSpPr>
          <p:pic>
            <p:nvPicPr>
              <p:cNvPr id="2" name="Picture 1" descr="Screen Shot 2014-06-02 at 11.04.51.pn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675" y="272251"/>
                <a:ext cx="9169284" cy="6573588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3426332" y="185614"/>
                <a:ext cx="4202227" cy="4493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367534" y="233175"/>
                <a:ext cx="1978157" cy="4493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706711" y="232735"/>
                <a:ext cx="1411538" cy="4493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5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706711" y="350403"/>
                <a:ext cx="1437289" cy="321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" name="Picture 4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-23151" b="-1"/>
              <a:stretch/>
            </p:blipFill>
            <p:spPr bwMode="auto">
              <a:xfrm>
                <a:off x="3393964" y="252713"/>
                <a:ext cx="4173851" cy="439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" name="Picture 5"/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r="89462" b="56238"/>
              <a:stretch/>
            </p:blipFill>
            <p:spPr bwMode="auto">
              <a:xfrm>
                <a:off x="4853013" y="305675"/>
                <a:ext cx="210280" cy="162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r="89462" b="56238"/>
              <a:stretch/>
            </p:blipFill>
            <p:spPr bwMode="auto">
              <a:xfrm>
                <a:off x="5142958" y="305675"/>
                <a:ext cx="210280" cy="162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r="89462" b="56238"/>
              <a:stretch/>
            </p:blipFill>
            <p:spPr bwMode="auto">
              <a:xfrm>
                <a:off x="5448704" y="305675"/>
                <a:ext cx="210280" cy="162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r="89462" b="56238"/>
              <a:stretch/>
            </p:blipFill>
            <p:spPr bwMode="auto">
              <a:xfrm>
                <a:off x="5770916" y="305675"/>
                <a:ext cx="210280" cy="162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" name="Picture 2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3345"/>
              <a:stretch/>
            </p:blipFill>
            <p:spPr bwMode="auto">
              <a:xfrm>
                <a:off x="1387072" y="305675"/>
                <a:ext cx="1968388" cy="3800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132703" y="236364"/>
                <a:ext cx="1029835" cy="4493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 descr="Screen Shot 2014-06-02 at 11.04.51.pn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-25436"/>
                <a:ext cx="9169284" cy="303282"/>
              </a:xfrm>
              <a:prstGeom prst="rect">
                <a:avLst/>
              </a:prstGeom>
            </p:spPr>
          </p:pic>
        </p:grpSp>
        <p:sp>
          <p:nvSpPr>
            <p:cNvPr id="26" name="Rectangle 25"/>
            <p:cNvSpPr>
              <a:spLocks noChangeAspect="1"/>
            </p:cNvSpPr>
            <p:nvPr/>
          </p:nvSpPr>
          <p:spPr>
            <a:xfrm>
              <a:off x="1669795" y="1218850"/>
              <a:ext cx="1088479" cy="2435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1412730" y="2435726"/>
              <a:ext cx="139601" cy="3735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2226863" y="720603"/>
              <a:ext cx="1088479" cy="2435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214034" y="964109"/>
              <a:ext cx="351804" cy="254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1940898" y="1564977"/>
              <a:ext cx="648904" cy="10646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>
              <a:spLocks noChangeAspect="1"/>
            </p:cNvSpPr>
            <p:nvPr/>
          </p:nvSpPr>
          <p:spPr>
            <a:xfrm>
              <a:off x="3419605" y="1616290"/>
              <a:ext cx="4078740" cy="1244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>
              <a:spLocks noChangeAspect="1"/>
            </p:cNvSpPr>
            <p:nvPr/>
          </p:nvSpPr>
          <p:spPr>
            <a:xfrm>
              <a:off x="4259972" y="3012974"/>
              <a:ext cx="2186532" cy="6670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>
              <a:spLocks noChangeAspect="1"/>
            </p:cNvSpPr>
            <p:nvPr/>
          </p:nvSpPr>
          <p:spPr>
            <a:xfrm>
              <a:off x="7706712" y="720603"/>
              <a:ext cx="1042792" cy="4982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7732370" y="1617005"/>
              <a:ext cx="1042792" cy="10126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8273072" y="1847904"/>
              <a:ext cx="845177" cy="10126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7994130" y="2963198"/>
              <a:ext cx="1024785" cy="7168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7745198" y="3306478"/>
              <a:ext cx="1024785" cy="3735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5142959" y="1032083"/>
              <a:ext cx="1812492" cy="4156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45" name="Rectangle 44"/>
            <p:cNvSpPr>
              <a:spLocks noChangeAspect="1"/>
            </p:cNvSpPr>
            <p:nvPr/>
          </p:nvSpPr>
          <p:spPr>
            <a:xfrm>
              <a:off x="3406793" y="791044"/>
              <a:ext cx="236695" cy="4278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46" name="Rectangle 45"/>
            <p:cNvSpPr>
              <a:spLocks noChangeAspect="1"/>
            </p:cNvSpPr>
            <p:nvPr/>
          </p:nvSpPr>
          <p:spPr>
            <a:xfrm>
              <a:off x="4788111" y="779696"/>
              <a:ext cx="316361" cy="2139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3965035" y="1039047"/>
              <a:ext cx="823076" cy="1798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4471750" y="1248453"/>
              <a:ext cx="316361" cy="2139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5618953" y="779696"/>
              <a:ext cx="316361" cy="2139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>
              <a:spLocks noChangeAspect="1"/>
            </p:cNvSpPr>
            <p:nvPr/>
          </p:nvSpPr>
          <p:spPr>
            <a:xfrm>
              <a:off x="6343516" y="775372"/>
              <a:ext cx="1285043" cy="2920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>
              <a:spLocks noChangeAspect="1"/>
            </p:cNvSpPr>
            <p:nvPr/>
          </p:nvSpPr>
          <p:spPr>
            <a:xfrm>
              <a:off x="1367535" y="2989074"/>
              <a:ext cx="1947808" cy="7165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6976876" y="3007770"/>
              <a:ext cx="316361" cy="4428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>
              <a:spLocks noChangeAspect="1"/>
            </p:cNvSpPr>
            <p:nvPr/>
          </p:nvSpPr>
          <p:spPr>
            <a:xfrm>
              <a:off x="6641886" y="3437824"/>
              <a:ext cx="316361" cy="2867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948312" y="3845242"/>
              <a:ext cx="1367030" cy="12345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>
              <a:spLocks noChangeAspect="1"/>
            </p:cNvSpPr>
            <p:nvPr/>
          </p:nvSpPr>
          <p:spPr>
            <a:xfrm>
              <a:off x="4169497" y="3806758"/>
              <a:ext cx="3459061" cy="503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>
              <a:spLocks noChangeAspect="1"/>
            </p:cNvSpPr>
            <p:nvPr/>
          </p:nvSpPr>
          <p:spPr>
            <a:xfrm>
              <a:off x="7732370" y="4121033"/>
              <a:ext cx="283780" cy="503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/>
            <p:cNvSpPr>
              <a:spLocks noChangeAspect="1"/>
            </p:cNvSpPr>
            <p:nvPr/>
          </p:nvSpPr>
          <p:spPr>
            <a:xfrm>
              <a:off x="1387072" y="4576419"/>
              <a:ext cx="283780" cy="503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>
              <a:spLocks noChangeAspect="1"/>
            </p:cNvSpPr>
            <p:nvPr/>
          </p:nvSpPr>
          <p:spPr>
            <a:xfrm>
              <a:off x="1680608" y="3988238"/>
              <a:ext cx="282272" cy="3475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>
              <a:spLocks noChangeAspect="1"/>
            </p:cNvSpPr>
            <p:nvPr/>
          </p:nvSpPr>
          <p:spPr>
            <a:xfrm>
              <a:off x="4118195" y="4913003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/>
            <p:cNvSpPr>
              <a:spLocks noChangeAspect="1"/>
            </p:cNvSpPr>
            <p:nvPr/>
          </p:nvSpPr>
          <p:spPr>
            <a:xfrm>
              <a:off x="5938895" y="4635672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>
              <a:spLocks noChangeAspect="1"/>
            </p:cNvSpPr>
            <p:nvPr/>
          </p:nvSpPr>
          <p:spPr>
            <a:xfrm rot="16200000">
              <a:off x="5624288" y="4212339"/>
              <a:ext cx="321684" cy="355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>
              <a:spLocks noChangeAspect="1"/>
            </p:cNvSpPr>
            <p:nvPr/>
          </p:nvSpPr>
          <p:spPr>
            <a:xfrm>
              <a:off x="3381118" y="4229072"/>
              <a:ext cx="252215" cy="4440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/>
            <p:cNvSpPr>
              <a:spLocks noChangeAspect="1"/>
            </p:cNvSpPr>
            <p:nvPr/>
          </p:nvSpPr>
          <p:spPr>
            <a:xfrm>
              <a:off x="4219279" y="5206511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/>
            <p:cNvSpPr>
              <a:spLocks noChangeAspect="1"/>
            </p:cNvSpPr>
            <p:nvPr/>
          </p:nvSpPr>
          <p:spPr>
            <a:xfrm>
              <a:off x="5988663" y="5224224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/>
            <p:cNvSpPr>
              <a:spLocks noChangeAspect="1"/>
            </p:cNvSpPr>
            <p:nvPr/>
          </p:nvSpPr>
          <p:spPr>
            <a:xfrm>
              <a:off x="6141063" y="5774292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/>
            <p:cNvSpPr>
              <a:spLocks noChangeAspect="1"/>
            </p:cNvSpPr>
            <p:nvPr/>
          </p:nvSpPr>
          <p:spPr>
            <a:xfrm rot="16200000">
              <a:off x="7037545" y="5644476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/>
            <p:cNvSpPr>
              <a:spLocks noChangeAspect="1"/>
            </p:cNvSpPr>
            <p:nvPr/>
          </p:nvSpPr>
          <p:spPr>
            <a:xfrm rot="16200000">
              <a:off x="8414705" y="5526282"/>
              <a:ext cx="793529" cy="5229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/>
            <p:cNvSpPr>
              <a:spLocks noChangeAspect="1"/>
            </p:cNvSpPr>
            <p:nvPr/>
          </p:nvSpPr>
          <p:spPr>
            <a:xfrm rot="16200000">
              <a:off x="7904419" y="5812687"/>
              <a:ext cx="413283" cy="3364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/>
            <p:cNvSpPr>
              <a:spLocks noChangeAspect="1"/>
            </p:cNvSpPr>
            <p:nvPr/>
          </p:nvSpPr>
          <p:spPr>
            <a:xfrm rot="16200000">
              <a:off x="3368398" y="6365542"/>
              <a:ext cx="413283" cy="3364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/>
            <p:cNvSpPr>
              <a:spLocks noChangeAspect="1"/>
            </p:cNvSpPr>
            <p:nvPr/>
          </p:nvSpPr>
          <p:spPr>
            <a:xfrm rot="16200000">
              <a:off x="1584143" y="5557682"/>
              <a:ext cx="413283" cy="8465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/>
            <p:cNvSpPr>
              <a:spLocks noChangeAspect="1"/>
            </p:cNvSpPr>
            <p:nvPr/>
          </p:nvSpPr>
          <p:spPr>
            <a:xfrm rot="16200000">
              <a:off x="2463298" y="5809624"/>
              <a:ext cx="413283" cy="3364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/>
            <p:cNvSpPr>
              <a:spLocks noChangeAspect="1"/>
            </p:cNvSpPr>
            <p:nvPr/>
          </p:nvSpPr>
          <p:spPr>
            <a:xfrm rot="16200000">
              <a:off x="1333395" y="5357856"/>
              <a:ext cx="413283" cy="3364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/>
            <p:cNvSpPr>
              <a:spLocks noChangeAspect="1"/>
            </p:cNvSpPr>
            <p:nvPr/>
          </p:nvSpPr>
          <p:spPr>
            <a:xfrm rot="16200000">
              <a:off x="3768227" y="5281690"/>
              <a:ext cx="413283" cy="4888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/>
            <p:cNvSpPr>
              <a:spLocks noChangeAspect="1"/>
            </p:cNvSpPr>
            <p:nvPr/>
          </p:nvSpPr>
          <p:spPr>
            <a:xfrm rot="16200000">
              <a:off x="4539330" y="5467840"/>
              <a:ext cx="783970" cy="2383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 rot="10800000">
              <a:off x="4589098" y="5735691"/>
              <a:ext cx="1069886" cy="3252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 rot="10800000">
              <a:off x="5023736" y="5888091"/>
              <a:ext cx="611740" cy="3252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1767143" y="5225621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/>
            <p:cNvSpPr>
              <a:spLocks noChangeAspect="1"/>
            </p:cNvSpPr>
            <p:nvPr/>
          </p:nvSpPr>
          <p:spPr>
            <a:xfrm>
              <a:off x="6199794" y="6312788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" name="Rectangle 81"/>
          <p:cNvSpPr>
            <a:spLocks noChangeAspect="1"/>
          </p:cNvSpPr>
          <p:nvPr/>
        </p:nvSpPr>
        <p:spPr>
          <a:xfrm>
            <a:off x="8550004" y="707150"/>
            <a:ext cx="636633" cy="6137397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>
            <a:spLocks noChangeAspect="1"/>
          </p:cNvSpPr>
          <p:nvPr/>
        </p:nvSpPr>
        <p:spPr>
          <a:xfrm>
            <a:off x="1336176" y="702065"/>
            <a:ext cx="6331586" cy="6137397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667762" y="311576"/>
            <a:ext cx="897920" cy="653426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 flipV="1">
            <a:off x="0" y="1520090"/>
            <a:ext cx="1296266" cy="137184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0" y="3755938"/>
            <a:ext cx="1296266" cy="135518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0" y="5156232"/>
            <a:ext cx="1296266" cy="104139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554371" y="4913004"/>
            <a:ext cx="1629692" cy="1582224"/>
            <a:chOff x="1632761" y="4913004"/>
            <a:chExt cx="1629692" cy="1582224"/>
          </a:xfrm>
        </p:grpSpPr>
        <p:sp>
          <p:nvSpPr>
            <p:cNvPr id="103" name="Rectangle 102"/>
            <p:cNvSpPr/>
            <p:nvPr/>
          </p:nvSpPr>
          <p:spPr>
            <a:xfrm>
              <a:off x="1632761" y="4913004"/>
              <a:ext cx="1629692" cy="1582224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/>
                <a:cs typeface="Century Gothic"/>
              </a:endParaRPr>
            </a:p>
          </p:txBody>
        </p:sp>
        <p:pic>
          <p:nvPicPr>
            <p:cNvPr id="106" name="Picture 105" descr="Screen Shot 2014-06-05 at 02.42.04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85473" y="4954846"/>
              <a:ext cx="1389143" cy="143035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3526643" y="792644"/>
            <a:ext cx="3907996" cy="2496698"/>
            <a:chOff x="10253195" y="809780"/>
            <a:chExt cx="3907996" cy="2496698"/>
          </a:xfrm>
        </p:grpSpPr>
        <p:sp>
          <p:nvSpPr>
            <p:cNvPr id="89" name="Rectangle 88"/>
            <p:cNvSpPr/>
            <p:nvPr/>
          </p:nvSpPr>
          <p:spPr>
            <a:xfrm>
              <a:off x="10253195" y="809780"/>
              <a:ext cx="3907996" cy="2496698"/>
            </a:xfrm>
            <a:prstGeom prst="rect">
              <a:avLst/>
            </a:prstGeom>
            <a:solidFill>
              <a:srgbClr val="FFFFFF"/>
            </a:solidFill>
            <a:ln w="57150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entury Gothic"/>
                <a:cs typeface="Century Gothic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0372249" y="924700"/>
              <a:ext cx="2367054" cy="2266764"/>
              <a:chOff x="9225757" y="1388361"/>
              <a:chExt cx="2367054" cy="2266764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9298532" y="1388361"/>
                <a:ext cx="2278601" cy="562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110000"/>
                  </a:lnSpc>
                  <a:tabLst>
                    <a:tab pos="2957513" algn="l"/>
                  </a:tabLst>
                </a:pPr>
                <a:r>
                  <a:rPr lang="en-US" sz="1400" dirty="0">
                    <a:latin typeface="Century Gothic"/>
                    <a:cs typeface="Century Gothic"/>
                  </a:rPr>
                  <a:t>Find the </a:t>
                </a:r>
                <a:r>
                  <a:rPr lang="en-US" sz="1400" dirty="0">
                    <a:solidFill>
                      <a:srgbClr val="FF0000"/>
                    </a:solidFill>
                    <a:latin typeface="Century Gothic"/>
                    <a:cs typeface="Century Gothic"/>
                  </a:rPr>
                  <a:t>attribute</a:t>
                </a:r>
                <a:r>
                  <a:rPr lang="en-US" sz="1400" dirty="0">
                    <a:latin typeface="Century Gothic"/>
                    <a:cs typeface="Century Gothic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entury Gothic"/>
                    <a:cs typeface="Century Gothic"/>
                  </a:rPr>
                  <a:t>values </a:t>
                </a:r>
                <a:endParaRPr lang="en-US" sz="1400" dirty="0" smtClean="0">
                  <a:solidFill>
                    <a:srgbClr val="FF0000"/>
                  </a:solidFill>
                  <a:latin typeface="Century Gothic"/>
                  <a:cs typeface="Century Gothic"/>
                </a:endParaRPr>
              </a:p>
              <a:p>
                <a:pPr algn="r">
                  <a:lnSpc>
                    <a:spcPct val="110000"/>
                  </a:lnSpc>
                  <a:tabLst>
                    <a:tab pos="2957513" algn="l"/>
                  </a:tabLst>
                </a:pPr>
                <a:r>
                  <a:rPr lang="en-US" sz="1400" dirty="0" smtClean="0">
                    <a:latin typeface="Century Gothic"/>
                    <a:cs typeface="Century Gothic"/>
                  </a:rPr>
                  <a:t>of a </a:t>
                </a:r>
                <a:r>
                  <a:rPr lang="en-US" sz="1400" dirty="0">
                    <a:latin typeface="Century Gothic"/>
                    <a:cs typeface="Century Gothic"/>
                  </a:rPr>
                  <a:t>certain element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9225757" y="2022398"/>
                <a:ext cx="2367054" cy="799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1400" dirty="0">
                    <a:latin typeface="Century Gothic"/>
                    <a:cs typeface="Century Gothic"/>
                  </a:rPr>
                  <a:t>Find the </a:t>
                </a:r>
                <a:r>
                  <a:rPr lang="en-US" sz="1400" dirty="0">
                    <a:solidFill>
                      <a:srgbClr val="FF0000"/>
                    </a:solidFill>
                    <a:latin typeface="Century Gothic"/>
                    <a:cs typeface="Century Gothic"/>
                  </a:rPr>
                  <a:t>distribution </a:t>
                </a:r>
                <a:r>
                  <a:rPr lang="en-US" sz="1400" dirty="0">
                    <a:latin typeface="Century Gothic"/>
                    <a:cs typeface="Century Gothic"/>
                  </a:rPr>
                  <a:t>of an </a:t>
                </a:r>
                <a:endParaRPr lang="en-US" sz="1400" dirty="0" smtClean="0">
                  <a:latin typeface="Century Gothic"/>
                  <a:cs typeface="Century Gothic"/>
                </a:endParaRPr>
              </a:p>
              <a:p>
                <a:pPr algn="r">
                  <a:lnSpc>
                    <a:spcPct val="110000"/>
                  </a:lnSpc>
                </a:pPr>
                <a:r>
                  <a:rPr lang="en-US" sz="1400" dirty="0" smtClean="0">
                    <a:latin typeface="Century Gothic"/>
                    <a:cs typeface="Century Gothic"/>
                  </a:rPr>
                  <a:t>attribute in </a:t>
                </a:r>
                <a:r>
                  <a:rPr lang="en-US" sz="1400" dirty="0">
                    <a:latin typeface="Century Gothic"/>
                    <a:cs typeface="Century Gothic"/>
                  </a:rPr>
                  <a:t>a certain </a:t>
                </a:r>
                <a:endParaRPr lang="en-US" sz="1400" dirty="0" smtClean="0">
                  <a:latin typeface="Century Gothic"/>
                  <a:cs typeface="Century Gothic"/>
                </a:endParaRPr>
              </a:p>
              <a:p>
                <a:pPr algn="r">
                  <a:lnSpc>
                    <a:spcPct val="110000"/>
                  </a:lnSpc>
                </a:pPr>
                <a:r>
                  <a:rPr lang="en-US" sz="1400" dirty="0" smtClean="0">
                    <a:latin typeface="Century Gothic"/>
                    <a:cs typeface="Century Gothic"/>
                  </a:rPr>
                  <a:t>set </a:t>
                </a:r>
                <a:r>
                  <a:rPr lang="en-US" sz="1400" dirty="0">
                    <a:latin typeface="Century Gothic"/>
                    <a:cs typeface="Century Gothic"/>
                  </a:rPr>
                  <a:t>or </a:t>
                </a:r>
                <a:r>
                  <a:rPr lang="en-US" sz="1400" dirty="0" smtClean="0">
                    <a:latin typeface="Century Gothic"/>
                    <a:cs typeface="Century Gothic"/>
                  </a:rPr>
                  <a:t>subset</a:t>
                </a:r>
                <a:endParaRPr lang="en-US" sz="1400" dirty="0">
                  <a:solidFill>
                    <a:srgbClr val="FF0000"/>
                  </a:solidFill>
                  <a:latin typeface="Century Gothic"/>
                  <a:cs typeface="Century Gothic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9408951" y="2855419"/>
                <a:ext cx="2168182" cy="799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1400" dirty="0">
                    <a:latin typeface="Century Gothic"/>
                    <a:cs typeface="Century Gothic"/>
                  </a:rPr>
                  <a:t>Compare the </a:t>
                </a:r>
                <a:r>
                  <a:rPr lang="en-US" sz="1400" dirty="0" smtClean="0">
                    <a:solidFill>
                      <a:srgbClr val="FF0000"/>
                    </a:solidFill>
                    <a:latin typeface="Century Gothic"/>
                    <a:cs typeface="Century Gothic"/>
                  </a:rPr>
                  <a:t>attribute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sz="1400" dirty="0">
                    <a:solidFill>
                      <a:srgbClr val="FF0000"/>
                    </a:solidFill>
                    <a:latin typeface="Century Gothic"/>
                    <a:cs typeface="Century Gothic"/>
                  </a:rPr>
                  <a:t>v</a:t>
                </a:r>
                <a:r>
                  <a:rPr lang="en-US" sz="1400" dirty="0" smtClean="0">
                    <a:solidFill>
                      <a:srgbClr val="FF0000"/>
                    </a:solidFill>
                    <a:latin typeface="Century Gothic"/>
                    <a:cs typeface="Century Gothic"/>
                  </a:rPr>
                  <a:t>alues </a:t>
                </a:r>
                <a:r>
                  <a:rPr lang="en-US" sz="1400" dirty="0" smtClean="0">
                    <a:latin typeface="Century Gothic"/>
                    <a:cs typeface="Century Gothic"/>
                  </a:rPr>
                  <a:t>of sets </a:t>
                </a:r>
                <a:r>
                  <a:rPr lang="en-US" sz="1400" dirty="0">
                    <a:latin typeface="Century Gothic"/>
                    <a:cs typeface="Century Gothic"/>
                  </a:rPr>
                  <a:t>or </a:t>
                </a:r>
                <a:r>
                  <a:rPr lang="en-US" sz="1400" dirty="0" smtClean="0">
                    <a:latin typeface="Century Gothic"/>
                    <a:cs typeface="Century Gothic"/>
                  </a:rPr>
                  <a:t>set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sz="1400" dirty="0" smtClean="0">
                    <a:latin typeface="Century Gothic"/>
                    <a:cs typeface="Century Gothic"/>
                  </a:rPr>
                  <a:t>intersections</a:t>
                </a:r>
                <a:endParaRPr lang="en-US" sz="1400" dirty="0">
                  <a:solidFill>
                    <a:srgbClr val="FF0000"/>
                  </a:solidFill>
                  <a:latin typeface="Century Gothic"/>
                  <a:cs typeface="Century Gothic"/>
                </a:endParaRPr>
              </a:p>
            </p:txBody>
          </p:sp>
        </p:grpSp>
        <p:pic>
          <p:nvPicPr>
            <p:cNvPr id="101" name="Picture 100" descr="tasksC.pn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667555" y="978368"/>
              <a:ext cx="1400041" cy="2015305"/>
            </a:xfrm>
            <a:prstGeom prst="rect">
              <a:avLst/>
            </a:prstGeom>
          </p:spPr>
        </p:pic>
      </p:grpSp>
      <p:sp>
        <p:nvSpPr>
          <p:cNvPr id="102" name="Rectangle 101"/>
          <p:cNvSpPr/>
          <p:nvPr/>
        </p:nvSpPr>
        <p:spPr>
          <a:xfrm>
            <a:off x="0" y="2931838"/>
            <a:ext cx="1296266" cy="810322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1571267" y="3737181"/>
            <a:ext cx="1629692" cy="1348185"/>
            <a:chOff x="1571267" y="3737181"/>
            <a:chExt cx="1629692" cy="1348185"/>
          </a:xfrm>
        </p:grpSpPr>
        <p:sp>
          <p:nvSpPr>
            <p:cNvPr id="100" name="Rectangle 99"/>
            <p:cNvSpPr/>
            <p:nvPr/>
          </p:nvSpPr>
          <p:spPr>
            <a:xfrm>
              <a:off x="1571267" y="3737181"/>
              <a:ext cx="1629692" cy="1348185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/>
                <a:cs typeface="Century Gothic"/>
              </a:endParaRPr>
            </a:p>
          </p:txBody>
        </p:sp>
        <p:pic>
          <p:nvPicPr>
            <p:cNvPr id="21" name="Picture 20" descr="Screen Shot 2014-06-05 at 07.11.53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21742" y="3836240"/>
              <a:ext cx="1128742" cy="1150067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545066" y="1567130"/>
            <a:ext cx="1629692" cy="1312939"/>
            <a:chOff x="1545066" y="1520090"/>
            <a:chExt cx="1629692" cy="1312939"/>
          </a:xfrm>
        </p:grpSpPr>
        <p:sp>
          <p:nvSpPr>
            <p:cNvPr id="96" name="Rectangle 95"/>
            <p:cNvSpPr/>
            <p:nvPr/>
          </p:nvSpPr>
          <p:spPr>
            <a:xfrm>
              <a:off x="1545066" y="1520090"/>
              <a:ext cx="1629692" cy="1312939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/>
                <a:cs typeface="Century Gothic"/>
              </a:endParaRPr>
            </a:p>
          </p:txBody>
        </p:sp>
        <p:pic>
          <p:nvPicPr>
            <p:cNvPr id="104" name="Picture 3"/>
            <p:cNvPicPr>
              <a:picLocks noChangeAspect="1" noChangeArrowheads="1"/>
            </p:cNvPicPr>
            <p:nvPr/>
          </p:nvPicPr>
          <p:blipFill rotWithShape="1">
            <a:blip r:embed="rId11" cstate="print"/>
            <a:srcRect l="1431" t="4280" r="86189" b="70844"/>
            <a:stretch/>
          </p:blipFill>
          <p:spPr bwMode="auto">
            <a:xfrm>
              <a:off x="1669795" y="1684837"/>
              <a:ext cx="1380235" cy="9834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5" name="Group 24"/>
          <p:cNvGrpSpPr/>
          <p:nvPr/>
        </p:nvGrpSpPr>
        <p:grpSpPr>
          <a:xfrm>
            <a:off x="1545066" y="2919162"/>
            <a:ext cx="1629692" cy="1654238"/>
            <a:chOff x="-2707959" y="1795342"/>
            <a:chExt cx="1629692" cy="1654238"/>
          </a:xfrm>
        </p:grpSpPr>
        <p:sp>
          <p:nvSpPr>
            <p:cNvPr id="23" name="TextBox 22"/>
            <p:cNvSpPr txBox="1"/>
            <p:nvPr/>
          </p:nvSpPr>
          <p:spPr>
            <a:xfrm>
              <a:off x="-1985446" y="243779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-2707959" y="1795342"/>
              <a:ext cx="1629692" cy="1654238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/>
                <a:cs typeface="Century Gothic"/>
              </a:endParaRPr>
            </a:p>
          </p:txBody>
        </p:sp>
        <p:pic>
          <p:nvPicPr>
            <p:cNvPr id="109" name="Picture 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-2547028" y="1891014"/>
              <a:ext cx="1307831" cy="1462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1" name="Rectangle 90"/>
          <p:cNvSpPr/>
          <p:nvPr/>
        </p:nvSpPr>
        <p:spPr>
          <a:xfrm>
            <a:off x="7668344" y="64679"/>
            <a:ext cx="1437289" cy="6712099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  <p:bldP spid="80" grpId="0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102" grpId="0" animBg="1"/>
      <p:bldP spid="102" grpId="1" animBg="1"/>
      <p:bldP spid="91" grpId="0" animBg="1"/>
      <p:bldP spid="91" grpId="1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5436"/>
            <a:ext cx="9170959" cy="6871275"/>
            <a:chOff x="0" y="-25436"/>
            <a:chExt cx="9170959" cy="6871275"/>
          </a:xfrm>
        </p:grpSpPr>
        <p:grpSp>
          <p:nvGrpSpPr>
            <p:cNvPr id="15" name="Group 14"/>
            <p:cNvGrpSpPr/>
            <p:nvPr/>
          </p:nvGrpSpPr>
          <p:grpSpPr>
            <a:xfrm>
              <a:off x="0" y="-25436"/>
              <a:ext cx="9170959" cy="6871275"/>
              <a:chOff x="0" y="-25436"/>
              <a:chExt cx="9170959" cy="6871275"/>
            </a:xfrm>
          </p:grpSpPr>
          <p:pic>
            <p:nvPicPr>
              <p:cNvPr id="2" name="Picture 1" descr="Screen Shot 2014-06-02 at 11.04.51.pn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675" y="272251"/>
                <a:ext cx="9169284" cy="6573588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3426332" y="185614"/>
                <a:ext cx="4202227" cy="4493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367534" y="233175"/>
                <a:ext cx="1978157" cy="4493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706711" y="232735"/>
                <a:ext cx="1411538" cy="4493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5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706711" y="350403"/>
                <a:ext cx="1437289" cy="321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" name="Picture 4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-23151" b="-1"/>
              <a:stretch/>
            </p:blipFill>
            <p:spPr bwMode="auto">
              <a:xfrm>
                <a:off x="3393964" y="252713"/>
                <a:ext cx="4173851" cy="439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" name="Picture 5"/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r="89462" b="56238"/>
              <a:stretch/>
            </p:blipFill>
            <p:spPr bwMode="auto">
              <a:xfrm>
                <a:off x="4853013" y="305675"/>
                <a:ext cx="210280" cy="162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r="89462" b="56238"/>
              <a:stretch/>
            </p:blipFill>
            <p:spPr bwMode="auto">
              <a:xfrm>
                <a:off x="5142958" y="305675"/>
                <a:ext cx="210280" cy="162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r="89462" b="56238"/>
              <a:stretch/>
            </p:blipFill>
            <p:spPr bwMode="auto">
              <a:xfrm>
                <a:off x="5448704" y="305675"/>
                <a:ext cx="210280" cy="162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r="89462" b="56238"/>
              <a:stretch/>
            </p:blipFill>
            <p:spPr bwMode="auto">
              <a:xfrm>
                <a:off x="5770916" y="305675"/>
                <a:ext cx="210280" cy="162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" name="Picture 2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3345"/>
              <a:stretch/>
            </p:blipFill>
            <p:spPr bwMode="auto">
              <a:xfrm>
                <a:off x="1387072" y="305675"/>
                <a:ext cx="1968388" cy="3800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132703" y="236364"/>
                <a:ext cx="1029835" cy="4493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 descr="Screen Shot 2014-06-02 at 11.04.51.pn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-25436"/>
                <a:ext cx="9169284" cy="303282"/>
              </a:xfrm>
              <a:prstGeom prst="rect">
                <a:avLst/>
              </a:prstGeom>
            </p:spPr>
          </p:pic>
        </p:grpSp>
        <p:sp>
          <p:nvSpPr>
            <p:cNvPr id="26" name="Rectangle 25"/>
            <p:cNvSpPr>
              <a:spLocks noChangeAspect="1"/>
            </p:cNvSpPr>
            <p:nvPr/>
          </p:nvSpPr>
          <p:spPr>
            <a:xfrm>
              <a:off x="1669795" y="1218850"/>
              <a:ext cx="1088479" cy="2435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1412730" y="2435726"/>
              <a:ext cx="139601" cy="3735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2226863" y="720603"/>
              <a:ext cx="1088479" cy="2435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214034" y="964109"/>
              <a:ext cx="351804" cy="2547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1940898" y="1564977"/>
              <a:ext cx="648904" cy="10646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>
              <a:spLocks noChangeAspect="1"/>
            </p:cNvSpPr>
            <p:nvPr/>
          </p:nvSpPr>
          <p:spPr>
            <a:xfrm>
              <a:off x="3419605" y="1616290"/>
              <a:ext cx="4078740" cy="1244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>
              <a:spLocks noChangeAspect="1"/>
            </p:cNvSpPr>
            <p:nvPr/>
          </p:nvSpPr>
          <p:spPr>
            <a:xfrm>
              <a:off x="4259972" y="3012974"/>
              <a:ext cx="2186532" cy="6670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>
              <a:spLocks noChangeAspect="1"/>
            </p:cNvSpPr>
            <p:nvPr/>
          </p:nvSpPr>
          <p:spPr>
            <a:xfrm>
              <a:off x="7706712" y="720603"/>
              <a:ext cx="1042792" cy="4982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7732370" y="1617005"/>
              <a:ext cx="1042792" cy="10126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8273072" y="1847904"/>
              <a:ext cx="845177" cy="10126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7994130" y="2963198"/>
              <a:ext cx="1024785" cy="7168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7745198" y="3306478"/>
              <a:ext cx="1024785" cy="3735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5142959" y="1032083"/>
              <a:ext cx="1812492" cy="4156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45" name="Rectangle 44"/>
            <p:cNvSpPr>
              <a:spLocks noChangeAspect="1"/>
            </p:cNvSpPr>
            <p:nvPr/>
          </p:nvSpPr>
          <p:spPr>
            <a:xfrm>
              <a:off x="3406793" y="791044"/>
              <a:ext cx="236695" cy="4278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46" name="Rectangle 45"/>
            <p:cNvSpPr>
              <a:spLocks noChangeAspect="1"/>
            </p:cNvSpPr>
            <p:nvPr/>
          </p:nvSpPr>
          <p:spPr>
            <a:xfrm>
              <a:off x="4788111" y="779696"/>
              <a:ext cx="316361" cy="2139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3965035" y="1039047"/>
              <a:ext cx="823076" cy="1798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4471750" y="1248453"/>
              <a:ext cx="316361" cy="2139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5618953" y="779696"/>
              <a:ext cx="316361" cy="2139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>
              <a:spLocks noChangeAspect="1"/>
            </p:cNvSpPr>
            <p:nvPr/>
          </p:nvSpPr>
          <p:spPr>
            <a:xfrm>
              <a:off x="6343516" y="775372"/>
              <a:ext cx="1285043" cy="2920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>
              <a:spLocks noChangeAspect="1"/>
            </p:cNvSpPr>
            <p:nvPr/>
          </p:nvSpPr>
          <p:spPr>
            <a:xfrm>
              <a:off x="1367535" y="2989074"/>
              <a:ext cx="1947808" cy="7165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6976876" y="3007770"/>
              <a:ext cx="316361" cy="4428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>
              <a:spLocks noChangeAspect="1"/>
            </p:cNvSpPr>
            <p:nvPr/>
          </p:nvSpPr>
          <p:spPr>
            <a:xfrm>
              <a:off x="6641886" y="3437824"/>
              <a:ext cx="316361" cy="2867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1948312" y="3845242"/>
              <a:ext cx="1367030" cy="12345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>
              <a:spLocks noChangeAspect="1"/>
            </p:cNvSpPr>
            <p:nvPr/>
          </p:nvSpPr>
          <p:spPr>
            <a:xfrm>
              <a:off x="4169497" y="3806758"/>
              <a:ext cx="3459061" cy="503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>
              <a:spLocks noChangeAspect="1"/>
            </p:cNvSpPr>
            <p:nvPr/>
          </p:nvSpPr>
          <p:spPr>
            <a:xfrm>
              <a:off x="7732370" y="4121033"/>
              <a:ext cx="283780" cy="503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/>
            <p:cNvSpPr>
              <a:spLocks noChangeAspect="1"/>
            </p:cNvSpPr>
            <p:nvPr/>
          </p:nvSpPr>
          <p:spPr>
            <a:xfrm>
              <a:off x="1387072" y="4576419"/>
              <a:ext cx="283780" cy="503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>
              <a:spLocks noChangeAspect="1"/>
            </p:cNvSpPr>
            <p:nvPr/>
          </p:nvSpPr>
          <p:spPr>
            <a:xfrm>
              <a:off x="1680608" y="3988238"/>
              <a:ext cx="282272" cy="3475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>
              <a:spLocks noChangeAspect="1"/>
            </p:cNvSpPr>
            <p:nvPr/>
          </p:nvSpPr>
          <p:spPr>
            <a:xfrm>
              <a:off x="4118195" y="4913003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/>
            <p:cNvSpPr>
              <a:spLocks noChangeAspect="1"/>
            </p:cNvSpPr>
            <p:nvPr/>
          </p:nvSpPr>
          <p:spPr>
            <a:xfrm>
              <a:off x="5938895" y="4635672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>
              <a:spLocks noChangeAspect="1"/>
            </p:cNvSpPr>
            <p:nvPr/>
          </p:nvSpPr>
          <p:spPr>
            <a:xfrm rot="16200000">
              <a:off x="5624288" y="4212339"/>
              <a:ext cx="321684" cy="355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>
              <a:spLocks noChangeAspect="1"/>
            </p:cNvSpPr>
            <p:nvPr/>
          </p:nvSpPr>
          <p:spPr>
            <a:xfrm>
              <a:off x="3381118" y="4229072"/>
              <a:ext cx="252215" cy="4440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/>
            <p:cNvSpPr>
              <a:spLocks noChangeAspect="1"/>
            </p:cNvSpPr>
            <p:nvPr/>
          </p:nvSpPr>
          <p:spPr>
            <a:xfrm>
              <a:off x="4219279" y="5206511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/>
            <p:cNvSpPr>
              <a:spLocks noChangeAspect="1"/>
            </p:cNvSpPr>
            <p:nvPr/>
          </p:nvSpPr>
          <p:spPr>
            <a:xfrm>
              <a:off x="5988663" y="5224224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/>
            <p:cNvSpPr>
              <a:spLocks noChangeAspect="1"/>
            </p:cNvSpPr>
            <p:nvPr/>
          </p:nvSpPr>
          <p:spPr>
            <a:xfrm>
              <a:off x="6141063" y="5774292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/>
            <p:cNvSpPr>
              <a:spLocks noChangeAspect="1"/>
            </p:cNvSpPr>
            <p:nvPr/>
          </p:nvSpPr>
          <p:spPr>
            <a:xfrm rot="16200000">
              <a:off x="7037545" y="5644476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/>
            <p:cNvSpPr>
              <a:spLocks noChangeAspect="1"/>
            </p:cNvSpPr>
            <p:nvPr/>
          </p:nvSpPr>
          <p:spPr>
            <a:xfrm rot="16200000">
              <a:off x="8414705" y="5526282"/>
              <a:ext cx="793529" cy="5229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/>
            <p:cNvSpPr>
              <a:spLocks noChangeAspect="1"/>
            </p:cNvSpPr>
            <p:nvPr/>
          </p:nvSpPr>
          <p:spPr>
            <a:xfrm rot="16200000">
              <a:off x="7904419" y="5812687"/>
              <a:ext cx="413283" cy="3364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/>
            <p:cNvSpPr>
              <a:spLocks noChangeAspect="1"/>
            </p:cNvSpPr>
            <p:nvPr/>
          </p:nvSpPr>
          <p:spPr>
            <a:xfrm rot="16200000">
              <a:off x="3368398" y="6365542"/>
              <a:ext cx="413283" cy="3364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/>
            <p:cNvSpPr>
              <a:spLocks noChangeAspect="1"/>
            </p:cNvSpPr>
            <p:nvPr/>
          </p:nvSpPr>
          <p:spPr>
            <a:xfrm rot="16200000">
              <a:off x="1584143" y="5557682"/>
              <a:ext cx="413283" cy="8465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/>
            <p:cNvSpPr>
              <a:spLocks noChangeAspect="1"/>
            </p:cNvSpPr>
            <p:nvPr/>
          </p:nvSpPr>
          <p:spPr>
            <a:xfrm rot="16200000">
              <a:off x="2463298" y="5809624"/>
              <a:ext cx="413283" cy="3364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/>
            <p:cNvSpPr>
              <a:spLocks noChangeAspect="1"/>
            </p:cNvSpPr>
            <p:nvPr/>
          </p:nvSpPr>
          <p:spPr>
            <a:xfrm rot="16200000">
              <a:off x="1333395" y="5357856"/>
              <a:ext cx="413283" cy="3364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/>
            <p:cNvSpPr>
              <a:spLocks noChangeAspect="1"/>
            </p:cNvSpPr>
            <p:nvPr/>
          </p:nvSpPr>
          <p:spPr>
            <a:xfrm rot="16200000">
              <a:off x="3768227" y="5281690"/>
              <a:ext cx="413283" cy="4888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/>
            <p:cNvSpPr>
              <a:spLocks noChangeAspect="1"/>
            </p:cNvSpPr>
            <p:nvPr/>
          </p:nvSpPr>
          <p:spPr>
            <a:xfrm rot="16200000">
              <a:off x="4539330" y="5467840"/>
              <a:ext cx="783970" cy="2383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>
              <a:spLocks noChangeAspect="1"/>
            </p:cNvSpPr>
            <p:nvPr/>
          </p:nvSpPr>
          <p:spPr>
            <a:xfrm rot="10800000">
              <a:off x="4589098" y="5735691"/>
              <a:ext cx="1069886" cy="3252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76" name="Rectangle 75"/>
            <p:cNvSpPr>
              <a:spLocks noChangeAspect="1"/>
            </p:cNvSpPr>
            <p:nvPr/>
          </p:nvSpPr>
          <p:spPr>
            <a:xfrm rot="10800000">
              <a:off x="5023736" y="5888091"/>
              <a:ext cx="611740" cy="3252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1767143" y="5225621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/>
            <p:cNvSpPr>
              <a:spLocks noChangeAspect="1"/>
            </p:cNvSpPr>
            <p:nvPr/>
          </p:nvSpPr>
          <p:spPr>
            <a:xfrm>
              <a:off x="6199794" y="6312788"/>
              <a:ext cx="919439" cy="1667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" name="Rectangle 81"/>
          <p:cNvSpPr>
            <a:spLocks noChangeAspect="1"/>
          </p:cNvSpPr>
          <p:nvPr/>
        </p:nvSpPr>
        <p:spPr>
          <a:xfrm>
            <a:off x="6657564" y="707150"/>
            <a:ext cx="2529073" cy="6137397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>
            <a:spLocks noChangeAspect="1"/>
          </p:cNvSpPr>
          <p:nvPr/>
        </p:nvSpPr>
        <p:spPr>
          <a:xfrm>
            <a:off x="1340096" y="702065"/>
            <a:ext cx="4932323" cy="6137397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5678" y="6228982"/>
            <a:ext cx="6641886" cy="59584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950756" y="731997"/>
            <a:ext cx="1989967" cy="1460717"/>
            <a:chOff x="6950756" y="731997"/>
            <a:chExt cx="1989967" cy="1460717"/>
          </a:xfrm>
        </p:grpSpPr>
        <p:grpSp>
          <p:nvGrpSpPr>
            <p:cNvPr id="17" name="Group 16"/>
            <p:cNvGrpSpPr/>
            <p:nvPr/>
          </p:nvGrpSpPr>
          <p:grpSpPr>
            <a:xfrm>
              <a:off x="6950756" y="731997"/>
              <a:ext cx="1989967" cy="1460717"/>
              <a:chOff x="12171223" y="809780"/>
              <a:chExt cx="1989967" cy="1460717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12171223" y="809780"/>
                <a:ext cx="1989967" cy="1460717"/>
              </a:xfrm>
              <a:prstGeom prst="rect">
                <a:avLst/>
              </a:prstGeom>
              <a:solidFill>
                <a:srgbClr val="FFFFFF"/>
              </a:solidFill>
              <a:ln w="57150" cmpd="sng">
                <a:solidFill>
                  <a:srgbClr val="FFFF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entury Gothic"/>
                  <a:cs typeface="Century Gothic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2171224" y="1615603"/>
                <a:ext cx="1927255" cy="562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1400" dirty="0">
                    <a:latin typeface="Century Gothic"/>
                    <a:cs typeface="Century Gothic"/>
                  </a:rPr>
                  <a:t>Analyze </a:t>
                </a:r>
                <a:r>
                  <a:rPr lang="en-US" sz="1400" dirty="0" smtClean="0">
                    <a:latin typeface="Century Gothic"/>
                    <a:cs typeface="Century Gothic"/>
                  </a:rPr>
                  <a:t>&amp; compare </a:t>
                </a:r>
                <a:endParaRPr lang="en-US" sz="1400" dirty="0">
                  <a:latin typeface="Century Gothic"/>
                  <a:cs typeface="Century Gothic"/>
                </a:endParaRPr>
              </a:p>
              <a:p>
                <a:pPr algn="r">
                  <a:lnSpc>
                    <a:spcPct val="110000"/>
                  </a:lnSpc>
                </a:pPr>
                <a:r>
                  <a:rPr lang="en-US" sz="1400" dirty="0">
                    <a:latin typeface="Century Gothic"/>
                    <a:cs typeface="Century Gothic"/>
                  </a:rPr>
                  <a:t>set </a:t>
                </a:r>
                <a:r>
                  <a:rPr lang="en-US" sz="1400" dirty="0">
                    <a:solidFill>
                      <a:srgbClr val="FF0000"/>
                    </a:solidFill>
                    <a:latin typeface="Century Gothic"/>
                    <a:cs typeface="Century Gothic"/>
                  </a:rPr>
                  <a:t>similarities</a:t>
                </a:r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Century Gothic"/>
                  <a:cs typeface="Century Gothic"/>
                </a:endParaRPr>
              </a:p>
            </p:txBody>
          </p:sp>
        </p:grpSp>
        <p:pic>
          <p:nvPicPr>
            <p:cNvPr id="105" name="Picture 104" descr="tasksB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576"/>
            <a:stretch/>
          </p:blipFill>
          <p:spPr>
            <a:xfrm>
              <a:off x="7351782" y="827547"/>
              <a:ext cx="1510552" cy="70571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481536" y="4605350"/>
            <a:ext cx="1630326" cy="1582224"/>
            <a:chOff x="-2477512" y="4683073"/>
            <a:chExt cx="1630326" cy="1582224"/>
          </a:xfrm>
        </p:grpSpPr>
        <p:sp>
          <p:nvSpPr>
            <p:cNvPr id="103" name="Rectangle 102"/>
            <p:cNvSpPr/>
            <p:nvPr/>
          </p:nvSpPr>
          <p:spPr>
            <a:xfrm>
              <a:off x="-2477512" y="4683073"/>
              <a:ext cx="1629692" cy="1582224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/>
                <a:cs typeface="Century Gothic"/>
              </a:endParaRPr>
            </a:p>
          </p:txBody>
        </p:sp>
        <p:pic>
          <p:nvPicPr>
            <p:cNvPr id="110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-2438537" y="4802431"/>
              <a:ext cx="1591351" cy="13290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1" name="Rectangle 80"/>
          <p:cNvSpPr>
            <a:spLocks/>
          </p:cNvSpPr>
          <p:nvPr/>
        </p:nvSpPr>
        <p:spPr>
          <a:xfrm>
            <a:off x="6300192" y="692698"/>
            <a:ext cx="359019" cy="5507994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272420" y="295896"/>
            <a:ext cx="400822" cy="653426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  <p:bldP spid="94" grpId="0" animBg="1"/>
      <p:bldP spid="81" grpId="0" animBg="1"/>
      <p:bldP spid="80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-25436"/>
            <a:ext cx="9170959" cy="6871275"/>
            <a:chOff x="0" y="-25436"/>
            <a:chExt cx="9170959" cy="6871275"/>
          </a:xfrm>
        </p:grpSpPr>
        <p:pic>
          <p:nvPicPr>
            <p:cNvPr id="2" name="Picture 1" descr="Screen Shot 2014-06-02 at 11.04.51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75" y="272251"/>
              <a:ext cx="9169284" cy="657358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426332" y="185614"/>
              <a:ext cx="4202227" cy="4493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67534" y="233175"/>
              <a:ext cx="1978157" cy="4493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706711" y="232735"/>
              <a:ext cx="1411538" cy="4493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706711" y="350403"/>
              <a:ext cx="1437289" cy="321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3345"/>
            <a:stretch/>
          </p:blipFill>
          <p:spPr bwMode="auto">
            <a:xfrm>
              <a:off x="1387072" y="305675"/>
              <a:ext cx="1968388" cy="380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132703" y="236364"/>
              <a:ext cx="1029835" cy="4493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Screen Shot 2014-06-02 at 11.04.51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25436"/>
              <a:ext cx="9169284" cy="303282"/>
            </a:xfrm>
            <a:prstGeom prst="rect">
              <a:avLst/>
            </a:prstGeom>
          </p:spPr>
        </p:pic>
      </p:grpSp>
      <p:sp>
        <p:nvSpPr>
          <p:cNvPr id="26" name="Rectangle 25"/>
          <p:cNvSpPr>
            <a:spLocks noChangeAspect="1"/>
          </p:cNvSpPr>
          <p:nvPr/>
        </p:nvSpPr>
        <p:spPr>
          <a:xfrm>
            <a:off x="1669795" y="1218850"/>
            <a:ext cx="1088479" cy="2435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1412730" y="2435726"/>
            <a:ext cx="139601" cy="373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2226863" y="720603"/>
            <a:ext cx="1088479" cy="2435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2214034" y="964109"/>
            <a:ext cx="351804" cy="2547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 noChangeAspect="1"/>
          </p:cNvSpPr>
          <p:nvPr/>
        </p:nvSpPr>
        <p:spPr>
          <a:xfrm>
            <a:off x="1940898" y="1564977"/>
            <a:ext cx="648904" cy="10646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>
            <a:spLocks noChangeAspect="1"/>
          </p:cNvSpPr>
          <p:nvPr/>
        </p:nvSpPr>
        <p:spPr>
          <a:xfrm>
            <a:off x="3419605" y="1616290"/>
            <a:ext cx="4078740" cy="12442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>
            <a:spLocks noChangeAspect="1"/>
          </p:cNvSpPr>
          <p:nvPr/>
        </p:nvSpPr>
        <p:spPr>
          <a:xfrm>
            <a:off x="4259972" y="3012974"/>
            <a:ext cx="2186532" cy="6670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>
            <a:spLocks noChangeAspect="1"/>
          </p:cNvSpPr>
          <p:nvPr/>
        </p:nvSpPr>
        <p:spPr>
          <a:xfrm>
            <a:off x="7706712" y="720603"/>
            <a:ext cx="1042792" cy="4982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>
            <a:spLocks noChangeAspect="1"/>
          </p:cNvSpPr>
          <p:nvPr/>
        </p:nvSpPr>
        <p:spPr>
          <a:xfrm>
            <a:off x="7732370" y="1617005"/>
            <a:ext cx="1042792" cy="10126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>
            <a:spLocks noChangeAspect="1"/>
          </p:cNvSpPr>
          <p:nvPr/>
        </p:nvSpPr>
        <p:spPr>
          <a:xfrm>
            <a:off x="8273072" y="1847904"/>
            <a:ext cx="845177" cy="10126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7994130" y="2963198"/>
            <a:ext cx="1024785" cy="7168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>
            <a:spLocks noChangeAspect="1"/>
          </p:cNvSpPr>
          <p:nvPr/>
        </p:nvSpPr>
        <p:spPr>
          <a:xfrm>
            <a:off x="7745198" y="3306478"/>
            <a:ext cx="1024785" cy="3735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43" name="Rectangle 42"/>
          <p:cNvSpPr>
            <a:spLocks noChangeAspect="1"/>
          </p:cNvSpPr>
          <p:nvPr/>
        </p:nvSpPr>
        <p:spPr>
          <a:xfrm>
            <a:off x="5142959" y="1032083"/>
            <a:ext cx="1812492" cy="4156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45" name="Rectangle 44"/>
          <p:cNvSpPr>
            <a:spLocks noChangeAspect="1"/>
          </p:cNvSpPr>
          <p:nvPr/>
        </p:nvSpPr>
        <p:spPr>
          <a:xfrm>
            <a:off x="3406793" y="791044"/>
            <a:ext cx="236695" cy="4278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46" name="Rectangle 45"/>
          <p:cNvSpPr>
            <a:spLocks noChangeAspect="1"/>
          </p:cNvSpPr>
          <p:nvPr/>
        </p:nvSpPr>
        <p:spPr>
          <a:xfrm>
            <a:off x="4788111" y="779696"/>
            <a:ext cx="316361" cy="2139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>
            <a:spLocks noChangeAspect="1"/>
          </p:cNvSpPr>
          <p:nvPr/>
        </p:nvSpPr>
        <p:spPr>
          <a:xfrm>
            <a:off x="3965035" y="1039047"/>
            <a:ext cx="823076" cy="1798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>
            <a:spLocks noChangeAspect="1"/>
          </p:cNvSpPr>
          <p:nvPr/>
        </p:nvSpPr>
        <p:spPr>
          <a:xfrm>
            <a:off x="4471750" y="1248453"/>
            <a:ext cx="316361" cy="2139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>
            <a:spLocks noChangeAspect="1"/>
          </p:cNvSpPr>
          <p:nvPr/>
        </p:nvSpPr>
        <p:spPr>
          <a:xfrm>
            <a:off x="5618953" y="779696"/>
            <a:ext cx="316361" cy="2139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>
            <a:spLocks noChangeAspect="1"/>
          </p:cNvSpPr>
          <p:nvPr/>
        </p:nvSpPr>
        <p:spPr>
          <a:xfrm>
            <a:off x="6343516" y="775372"/>
            <a:ext cx="1285043" cy="2920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>
            <a:spLocks noChangeAspect="1"/>
          </p:cNvSpPr>
          <p:nvPr/>
        </p:nvSpPr>
        <p:spPr>
          <a:xfrm>
            <a:off x="1367535" y="2989074"/>
            <a:ext cx="1947808" cy="7165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>
            <a:spLocks noChangeAspect="1"/>
          </p:cNvSpPr>
          <p:nvPr/>
        </p:nvSpPr>
        <p:spPr>
          <a:xfrm>
            <a:off x="6976876" y="3007770"/>
            <a:ext cx="316361" cy="4428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>
            <a:spLocks noChangeAspect="1"/>
          </p:cNvSpPr>
          <p:nvPr/>
        </p:nvSpPr>
        <p:spPr>
          <a:xfrm>
            <a:off x="6641886" y="3437824"/>
            <a:ext cx="316361" cy="286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1948312" y="3845242"/>
            <a:ext cx="1367030" cy="12345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>
            <a:spLocks noChangeAspect="1"/>
          </p:cNvSpPr>
          <p:nvPr/>
        </p:nvSpPr>
        <p:spPr>
          <a:xfrm>
            <a:off x="4169497" y="3806758"/>
            <a:ext cx="3459061" cy="5033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>
            <a:spLocks noChangeAspect="1"/>
          </p:cNvSpPr>
          <p:nvPr/>
        </p:nvSpPr>
        <p:spPr>
          <a:xfrm>
            <a:off x="7732370" y="4121033"/>
            <a:ext cx="283780" cy="5033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>
            <a:spLocks noChangeAspect="1"/>
          </p:cNvSpPr>
          <p:nvPr/>
        </p:nvSpPr>
        <p:spPr>
          <a:xfrm>
            <a:off x="1387072" y="4576419"/>
            <a:ext cx="283780" cy="5033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>
            <a:spLocks noChangeAspect="1"/>
          </p:cNvSpPr>
          <p:nvPr/>
        </p:nvSpPr>
        <p:spPr>
          <a:xfrm>
            <a:off x="1680608" y="3988238"/>
            <a:ext cx="282272" cy="3475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>
            <a:spLocks noChangeAspect="1"/>
          </p:cNvSpPr>
          <p:nvPr/>
        </p:nvSpPr>
        <p:spPr>
          <a:xfrm>
            <a:off x="4118195" y="4913003"/>
            <a:ext cx="919439" cy="166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>
            <a:spLocks noChangeAspect="1"/>
          </p:cNvSpPr>
          <p:nvPr/>
        </p:nvSpPr>
        <p:spPr>
          <a:xfrm>
            <a:off x="5938895" y="4635672"/>
            <a:ext cx="919439" cy="166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>
            <a:spLocks noChangeAspect="1"/>
          </p:cNvSpPr>
          <p:nvPr/>
        </p:nvSpPr>
        <p:spPr>
          <a:xfrm rot="16200000">
            <a:off x="5624288" y="4212339"/>
            <a:ext cx="321684" cy="3551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>
            <a:spLocks noChangeAspect="1"/>
          </p:cNvSpPr>
          <p:nvPr/>
        </p:nvSpPr>
        <p:spPr>
          <a:xfrm>
            <a:off x="3381118" y="4229072"/>
            <a:ext cx="252215" cy="4440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>
            <a:spLocks noChangeAspect="1"/>
          </p:cNvSpPr>
          <p:nvPr/>
        </p:nvSpPr>
        <p:spPr>
          <a:xfrm>
            <a:off x="4219279" y="5206511"/>
            <a:ext cx="919439" cy="166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>
            <a:spLocks noChangeAspect="1"/>
          </p:cNvSpPr>
          <p:nvPr/>
        </p:nvSpPr>
        <p:spPr>
          <a:xfrm>
            <a:off x="5988663" y="5224224"/>
            <a:ext cx="919439" cy="166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>
            <a:spLocks noChangeAspect="1"/>
          </p:cNvSpPr>
          <p:nvPr/>
        </p:nvSpPr>
        <p:spPr>
          <a:xfrm>
            <a:off x="6141063" y="5774292"/>
            <a:ext cx="919439" cy="166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>
            <a:spLocks noChangeAspect="1"/>
          </p:cNvSpPr>
          <p:nvPr/>
        </p:nvSpPr>
        <p:spPr>
          <a:xfrm rot="16200000">
            <a:off x="7037545" y="5644476"/>
            <a:ext cx="919439" cy="166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>
            <a:spLocks noChangeAspect="1"/>
          </p:cNvSpPr>
          <p:nvPr/>
        </p:nvSpPr>
        <p:spPr>
          <a:xfrm rot="16200000">
            <a:off x="8414705" y="5526282"/>
            <a:ext cx="793529" cy="5229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>
            <a:spLocks noChangeAspect="1"/>
          </p:cNvSpPr>
          <p:nvPr/>
        </p:nvSpPr>
        <p:spPr>
          <a:xfrm rot="16200000">
            <a:off x="7904419" y="5812687"/>
            <a:ext cx="413283" cy="3364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>
            <a:spLocks noChangeAspect="1"/>
          </p:cNvSpPr>
          <p:nvPr/>
        </p:nvSpPr>
        <p:spPr>
          <a:xfrm rot="16200000">
            <a:off x="3368398" y="6365542"/>
            <a:ext cx="413283" cy="3364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>
            <a:spLocks noChangeAspect="1"/>
          </p:cNvSpPr>
          <p:nvPr/>
        </p:nvSpPr>
        <p:spPr>
          <a:xfrm rot="16200000">
            <a:off x="1584143" y="5557682"/>
            <a:ext cx="413283" cy="8465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>
            <a:spLocks noChangeAspect="1"/>
          </p:cNvSpPr>
          <p:nvPr/>
        </p:nvSpPr>
        <p:spPr>
          <a:xfrm rot="16200000">
            <a:off x="2463298" y="5809624"/>
            <a:ext cx="413283" cy="3364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>
            <a:spLocks noChangeAspect="1"/>
          </p:cNvSpPr>
          <p:nvPr/>
        </p:nvSpPr>
        <p:spPr>
          <a:xfrm rot="16200000">
            <a:off x="1333395" y="5357856"/>
            <a:ext cx="413283" cy="3364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>
            <a:spLocks noChangeAspect="1"/>
          </p:cNvSpPr>
          <p:nvPr/>
        </p:nvSpPr>
        <p:spPr>
          <a:xfrm rot="16200000">
            <a:off x="3768227" y="5281690"/>
            <a:ext cx="413283" cy="4888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>
            <a:spLocks noChangeAspect="1"/>
          </p:cNvSpPr>
          <p:nvPr/>
        </p:nvSpPr>
        <p:spPr>
          <a:xfrm rot="16200000">
            <a:off x="4539330" y="5467840"/>
            <a:ext cx="783970" cy="2383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>
            <a:spLocks noChangeAspect="1"/>
          </p:cNvSpPr>
          <p:nvPr/>
        </p:nvSpPr>
        <p:spPr>
          <a:xfrm rot="10800000">
            <a:off x="4589098" y="5735691"/>
            <a:ext cx="1069886" cy="325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76" name="Rectangle 75"/>
          <p:cNvSpPr>
            <a:spLocks noChangeAspect="1"/>
          </p:cNvSpPr>
          <p:nvPr/>
        </p:nvSpPr>
        <p:spPr>
          <a:xfrm rot="10800000">
            <a:off x="5023736" y="5888091"/>
            <a:ext cx="611740" cy="325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77" name="Rectangle 76"/>
          <p:cNvSpPr>
            <a:spLocks noChangeAspect="1"/>
          </p:cNvSpPr>
          <p:nvPr/>
        </p:nvSpPr>
        <p:spPr>
          <a:xfrm>
            <a:off x="1767143" y="5225621"/>
            <a:ext cx="919439" cy="166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>
            <a:spLocks noChangeAspect="1"/>
          </p:cNvSpPr>
          <p:nvPr/>
        </p:nvSpPr>
        <p:spPr>
          <a:xfrm>
            <a:off x="6199794" y="6312788"/>
            <a:ext cx="919439" cy="166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4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23151" b="-1"/>
          <a:stretch/>
        </p:blipFill>
        <p:spPr bwMode="auto">
          <a:xfrm>
            <a:off x="3393964" y="252713"/>
            <a:ext cx="4173851" cy="43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93"/>
          <p:cNvPicPr>
            <a:picLocks noChangeAspect="1" noChangeArrowheads="1"/>
          </p:cNvPicPr>
          <p:nvPr/>
        </p:nvPicPr>
        <p:blipFill rotWithShape="1">
          <a:blip r:embed="rId5" cstate="print"/>
          <a:srcRect r="89462" b="56238"/>
          <a:stretch/>
        </p:blipFill>
        <p:spPr bwMode="auto">
          <a:xfrm>
            <a:off x="4853013" y="305675"/>
            <a:ext cx="210280" cy="16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94"/>
          <p:cNvPicPr>
            <a:picLocks noChangeAspect="1" noChangeArrowheads="1"/>
          </p:cNvPicPr>
          <p:nvPr/>
        </p:nvPicPr>
        <p:blipFill rotWithShape="1">
          <a:blip r:embed="rId5" cstate="print"/>
          <a:srcRect r="89462" b="56238"/>
          <a:stretch/>
        </p:blipFill>
        <p:spPr bwMode="auto">
          <a:xfrm>
            <a:off x="5142958" y="305675"/>
            <a:ext cx="210280" cy="16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95"/>
          <p:cNvPicPr>
            <a:picLocks noChangeAspect="1" noChangeArrowheads="1"/>
          </p:cNvPicPr>
          <p:nvPr/>
        </p:nvPicPr>
        <p:blipFill rotWithShape="1">
          <a:blip r:embed="rId5" cstate="print"/>
          <a:srcRect r="89462" b="56238"/>
          <a:stretch/>
        </p:blipFill>
        <p:spPr bwMode="auto">
          <a:xfrm>
            <a:off x="5448704" y="305675"/>
            <a:ext cx="210280" cy="16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96"/>
          <p:cNvPicPr>
            <a:picLocks noChangeAspect="1" noChangeArrowheads="1"/>
          </p:cNvPicPr>
          <p:nvPr/>
        </p:nvPicPr>
        <p:blipFill rotWithShape="1">
          <a:blip r:embed="rId5" cstate="print"/>
          <a:srcRect r="89462" b="56238"/>
          <a:stretch/>
        </p:blipFill>
        <p:spPr bwMode="auto">
          <a:xfrm>
            <a:off x="5770916" y="305675"/>
            <a:ext cx="210280" cy="16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86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28" y="2758500"/>
            <a:ext cx="690854" cy="7909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25" y="5228797"/>
            <a:ext cx="566700" cy="5667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45575" y="619138"/>
            <a:ext cx="4147606" cy="485204"/>
          </a:xfrm>
          <a:prstGeom prst="roundRect">
            <a:avLst>
              <a:gd name="adj" fmla="val 9735"/>
            </a:avLst>
          </a:prstGeom>
          <a:solidFill>
            <a:schemeClr val="bg1">
              <a:alpha val="61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000" dirty="0" smtClean="0">
                <a:solidFill>
                  <a:schemeClr val="tx1"/>
                </a:solidFill>
                <a:latin typeface="Century Gothic"/>
                <a:cs typeface="Century Gothic"/>
              </a:rPr>
              <a:t>Scalability</a:t>
            </a:r>
            <a:endParaRPr lang="en-US" sz="3000" i="1" dirty="0" smtClean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1948206"/>
            <a:ext cx="6331373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C:\Kent\Screenshots\BubbleSets\8893175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4947" y="4520956"/>
            <a:ext cx="1915438" cy="1915438"/>
          </a:xfrm>
          <a:prstGeom prst="rect">
            <a:avLst/>
          </a:prstGeom>
          <a:noFill/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67395"/>
          <a:stretch/>
        </p:blipFill>
        <p:spPr bwMode="auto">
          <a:xfrm>
            <a:off x="4487163" y="2165426"/>
            <a:ext cx="1502252" cy="183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59020" y="2286051"/>
            <a:ext cx="1980000" cy="1786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62" descr="postcar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60" y="74925"/>
            <a:ext cx="2453429" cy="1889164"/>
          </a:xfrm>
          <a:prstGeom prst="rect">
            <a:avLst/>
          </a:prstGeom>
        </p:spPr>
      </p:pic>
      <p:sp>
        <p:nvSpPr>
          <p:cNvPr id="64" name="Rounded Rectangle 63"/>
          <p:cNvSpPr/>
          <p:nvPr/>
        </p:nvSpPr>
        <p:spPr>
          <a:xfrm>
            <a:off x="6689626" y="128071"/>
            <a:ext cx="1398558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6689626" y="489536"/>
            <a:ext cx="2294794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8121407" y="128071"/>
            <a:ext cx="873396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6689626" y="848392"/>
            <a:ext cx="1398558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6689626" y="1202399"/>
            <a:ext cx="1946011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689625" y="1567249"/>
            <a:ext cx="2305177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 flipH="1">
            <a:off x="8635636" y="1202399"/>
            <a:ext cx="359166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1753449" y="4226875"/>
            <a:ext cx="7072118" cy="0"/>
          </a:xfrm>
          <a:prstGeom prst="line">
            <a:avLst/>
          </a:prstGeom>
          <a:ln w="19050" cmpd="sng">
            <a:solidFill>
              <a:srgbClr val="008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1753449" y="6586150"/>
            <a:ext cx="7072118" cy="1"/>
          </a:xfrm>
          <a:prstGeom prst="line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465533" y="492543"/>
            <a:ext cx="1255879" cy="746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latin typeface="Century Gothic"/>
                <a:cs typeface="Century Gothic"/>
              </a:rPr>
              <a:t>-  </a:t>
            </a:r>
            <a:r>
              <a:rPr lang="en-US" sz="3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sets</a:t>
            </a:r>
            <a:endParaRPr lang="en-US" sz="3000" i="1" dirty="0">
              <a:latin typeface="Century Gothic"/>
              <a:cs typeface="Century Gothic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00982" y="2383731"/>
            <a:ext cx="1875483" cy="1566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90430" y="4430466"/>
            <a:ext cx="2121798" cy="2045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32" descr="7q2n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497" y="4530535"/>
            <a:ext cx="1935889" cy="18449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36504" y="3975770"/>
            <a:ext cx="567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008000"/>
                </a:solidFill>
                <a:latin typeface="Century Gothic"/>
                <a:cs typeface="Century Gothic"/>
              </a:rPr>
              <a:t>most</a:t>
            </a:r>
            <a:endParaRPr lang="en-US" sz="1200" i="1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89304" y="3975770"/>
            <a:ext cx="558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008000"/>
                </a:solidFill>
                <a:latin typeface="Century Gothic"/>
                <a:cs typeface="Century Gothic"/>
              </a:rPr>
              <a:t>least</a:t>
            </a:r>
            <a:endParaRPr lang="en-US" sz="1200" i="1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236504" y="6340485"/>
            <a:ext cx="567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0000"/>
                </a:solidFill>
                <a:latin typeface="Century Gothic"/>
                <a:cs typeface="Century Gothic"/>
              </a:rPr>
              <a:t>most</a:t>
            </a:r>
            <a:endParaRPr lang="en-US" sz="1200" i="1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89304" y="6340485"/>
            <a:ext cx="558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0000"/>
                </a:solidFill>
                <a:latin typeface="Century Gothic"/>
                <a:cs typeface="Century Gothic"/>
              </a:rPr>
              <a:t>least</a:t>
            </a:r>
            <a:endParaRPr lang="en-US" sz="1200" i="1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1394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4" grpId="0"/>
      <p:bldP spid="5" grpId="0"/>
      <p:bldP spid="35" grpId="0"/>
      <p:bldP spid="36" grpId="0"/>
      <p:bldP spid="37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28" y="2758500"/>
            <a:ext cx="690854" cy="7909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25" y="5228797"/>
            <a:ext cx="566700" cy="5667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45575" y="619138"/>
            <a:ext cx="4147606" cy="485204"/>
          </a:xfrm>
          <a:prstGeom prst="roundRect">
            <a:avLst>
              <a:gd name="adj" fmla="val 9735"/>
            </a:avLst>
          </a:prstGeom>
          <a:solidFill>
            <a:schemeClr val="bg1">
              <a:alpha val="61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000" dirty="0" smtClean="0">
                <a:solidFill>
                  <a:schemeClr val="tx1"/>
                </a:solidFill>
                <a:latin typeface="Century Gothic"/>
                <a:cs typeface="Century Gothic"/>
              </a:rPr>
              <a:t>Scalability</a:t>
            </a:r>
            <a:endParaRPr lang="en-US" sz="3000" i="1" dirty="0" smtClean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1948206"/>
            <a:ext cx="6331373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C:\Kent\Screenshots\BubbleSets\8893175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55648" y="4533784"/>
            <a:ext cx="1915438" cy="1915438"/>
          </a:xfrm>
          <a:prstGeom prst="rect">
            <a:avLst/>
          </a:prstGeom>
          <a:noFill/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67395"/>
          <a:stretch/>
        </p:blipFill>
        <p:spPr bwMode="auto">
          <a:xfrm>
            <a:off x="2025858" y="2187273"/>
            <a:ext cx="1502252" cy="183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62" descr="postcar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60" y="74925"/>
            <a:ext cx="2453429" cy="1889164"/>
          </a:xfrm>
          <a:prstGeom prst="rect">
            <a:avLst/>
          </a:prstGeom>
        </p:spPr>
      </p:pic>
      <p:sp>
        <p:nvSpPr>
          <p:cNvPr id="64" name="Rounded Rectangle 63"/>
          <p:cNvSpPr/>
          <p:nvPr/>
        </p:nvSpPr>
        <p:spPr>
          <a:xfrm>
            <a:off x="6689626" y="128071"/>
            <a:ext cx="1398558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6689626" y="489536"/>
            <a:ext cx="2294794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8121407" y="128071"/>
            <a:ext cx="873396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6689626" y="848392"/>
            <a:ext cx="1398558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6689626" y="1202399"/>
            <a:ext cx="1946011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689625" y="1567249"/>
            <a:ext cx="2305177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1753449" y="4226875"/>
            <a:ext cx="7072118" cy="0"/>
          </a:xfrm>
          <a:prstGeom prst="line">
            <a:avLst/>
          </a:prstGeom>
          <a:ln w="19050" cmpd="sng">
            <a:solidFill>
              <a:srgbClr val="008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1753449" y="6586150"/>
            <a:ext cx="7072118" cy="1"/>
          </a:xfrm>
          <a:prstGeom prst="line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465533" y="492543"/>
            <a:ext cx="2279108" cy="746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latin typeface="Century Gothic"/>
                <a:cs typeface="Century Gothic"/>
              </a:rPr>
              <a:t>-  </a:t>
            </a:r>
            <a:r>
              <a:rPr lang="en-US" sz="3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elements</a:t>
            </a:r>
            <a:endParaRPr lang="en-US" sz="3000" i="1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36504" y="3975770"/>
            <a:ext cx="567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008000"/>
                </a:solidFill>
                <a:latin typeface="Century Gothic"/>
                <a:cs typeface="Century Gothic"/>
              </a:rPr>
              <a:t>most</a:t>
            </a:r>
            <a:endParaRPr lang="en-US" sz="1200" i="1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89304" y="3975770"/>
            <a:ext cx="558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008000"/>
                </a:solidFill>
                <a:latin typeface="Century Gothic"/>
                <a:cs typeface="Century Gothic"/>
              </a:rPr>
              <a:t>least</a:t>
            </a:r>
            <a:endParaRPr lang="en-US" sz="1200" i="1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236504" y="6340485"/>
            <a:ext cx="567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0000"/>
                </a:solidFill>
                <a:latin typeface="Century Gothic"/>
                <a:cs typeface="Century Gothic"/>
              </a:rPr>
              <a:t>most</a:t>
            </a:r>
            <a:endParaRPr lang="en-US" sz="1200" i="1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89304" y="6340485"/>
            <a:ext cx="558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0000"/>
                </a:solidFill>
                <a:latin typeface="Century Gothic"/>
                <a:cs typeface="Century Gothic"/>
              </a:rPr>
              <a:t>least</a:t>
            </a:r>
            <a:endParaRPr lang="en-US" sz="1200" i="1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pic>
        <p:nvPicPr>
          <p:cNvPr id="38" name="Picture 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58620" y="4538363"/>
            <a:ext cx="1821924" cy="1881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8" descr="Screen Shot 2014-06-02 at 01.07.55.pn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67" y="4568220"/>
            <a:ext cx="1960035" cy="1851145"/>
          </a:xfrm>
          <a:prstGeom prst="rect">
            <a:avLst/>
          </a:prstGeom>
        </p:spPr>
      </p:pic>
      <p:pic>
        <p:nvPicPr>
          <p:cNvPr id="7" name="Picture 6" descr="Screen Shot 2014-06-05 at 02.42.04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2701" y="2241273"/>
            <a:ext cx="2241333" cy="1728000"/>
          </a:xfrm>
          <a:prstGeom prst="rect">
            <a:avLst/>
          </a:prstGeom>
        </p:spPr>
      </p:pic>
      <p:pic>
        <p:nvPicPr>
          <p:cNvPr id="40" name="Picture 39" descr="postcard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1888" y="2274252"/>
            <a:ext cx="2095389" cy="168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6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4" grpId="0"/>
      <p:bldP spid="5" grpId="0"/>
      <p:bldP spid="35" grpId="0"/>
      <p:bldP spid="36" grpId="0"/>
      <p:bldP spid="37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28" y="2758500"/>
            <a:ext cx="690854" cy="7909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25" y="5228797"/>
            <a:ext cx="566700" cy="5667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45575" y="619138"/>
            <a:ext cx="4147606" cy="485204"/>
          </a:xfrm>
          <a:prstGeom prst="roundRect">
            <a:avLst>
              <a:gd name="adj" fmla="val 9735"/>
            </a:avLst>
          </a:prstGeom>
          <a:solidFill>
            <a:schemeClr val="bg1">
              <a:alpha val="61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000" dirty="0" smtClean="0">
                <a:solidFill>
                  <a:schemeClr val="tx1"/>
                </a:solidFill>
                <a:latin typeface="Century Gothic"/>
                <a:cs typeface="Century Gothic"/>
              </a:rPr>
              <a:t>Scalability</a:t>
            </a:r>
            <a:endParaRPr lang="en-US" sz="3000" i="1" dirty="0" smtClean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1948206"/>
            <a:ext cx="6331373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C:\Kent\Screenshots\BubbleSets\8893175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55648" y="4533784"/>
            <a:ext cx="1915438" cy="1915438"/>
          </a:xfrm>
          <a:prstGeom prst="rect">
            <a:avLst/>
          </a:prstGeom>
          <a:noFill/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67395"/>
          <a:stretch/>
        </p:blipFill>
        <p:spPr bwMode="auto">
          <a:xfrm>
            <a:off x="2025858" y="2187273"/>
            <a:ext cx="1502252" cy="183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62" descr="postcard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60" y="74925"/>
            <a:ext cx="2453429" cy="1889164"/>
          </a:xfrm>
          <a:prstGeom prst="rect">
            <a:avLst/>
          </a:prstGeom>
        </p:spPr>
      </p:pic>
      <p:sp>
        <p:nvSpPr>
          <p:cNvPr id="64" name="Rounded Rectangle 63"/>
          <p:cNvSpPr/>
          <p:nvPr/>
        </p:nvSpPr>
        <p:spPr>
          <a:xfrm>
            <a:off x="6689626" y="128071"/>
            <a:ext cx="1398558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6689626" y="489536"/>
            <a:ext cx="2294794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8121407" y="128071"/>
            <a:ext cx="873396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6689626" y="848392"/>
            <a:ext cx="1398558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6689626" y="1202399"/>
            <a:ext cx="1946011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689625" y="1567249"/>
            <a:ext cx="2305177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 flipH="1">
            <a:off x="8642251" y="1202399"/>
            <a:ext cx="359166" cy="344886"/>
          </a:xfrm>
          <a:prstGeom prst="roundRect">
            <a:avLst>
              <a:gd name="adj" fmla="val 9735"/>
            </a:avLst>
          </a:prstGeom>
          <a:noFill/>
          <a:ln w="28575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00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1753449" y="4226875"/>
            <a:ext cx="7072118" cy="0"/>
          </a:xfrm>
          <a:prstGeom prst="line">
            <a:avLst/>
          </a:prstGeom>
          <a:ln w="19050" cmpd="sng">
            <a:solidFill>
              <a:srgbClr val="008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1753449" y="6586150"/>
            <a:ext cx="7072118" cy="1"/>
          </a:xfrm>
          <a:prstGeom prst="line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465533" y="492543"/>
            <a:ext cx="2279108" cy="746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latin typeface="Century Gothic"/>
                <a:cs typeface="Century Gothic"/>
              </a:rPr>
              <a:t>-  </a:t>
            </a:r>
            <a:r>
              <a:rPr lang="en-US" sz="3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elements</a:t>
            </a:r>
            <a:endParaRPr lang="en-US" sz="3000" i="1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36504" y="3975770"/>
            <a:ext cx="567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008000"/>
                </a:solidFill>
                <a:latin typeface="Century Gothic"/>
                <a:cs typeface="Century Gothic"/>
              </a:rPr>
              <a:t>most</a:t>
            </a:r>
            <a:endParaRPr lang="en-US" sz="1200" i="1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89304" y="3975770"/>
            <a:ext cx="558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008000"/>
                </a:solidFill>
                <a:latin typeface="Century Gothic"/>
                <a:cs typeface="Century Gothic"/>
              </a:rPr>
              <a:t>least</a:t>
            </a:r>
            <a:endParaRPr lang="en-US" sz="1200" i="1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236504" y="6340485"/>
            <a:ext cx="567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0000"/>
                </a:solidFill>
                <a:latin typeface="Century Gothic"/>
                <a:cs typeface="Century Gothic"/>
              </a:rPr>
              <a:t>most</a:t>
            </a:r>
            <a:endParaRPr lang="en-US" sz="1200" i="1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89304" y="6340485"/>
            <a:ext cx="558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0000"/>
                </a:solidFill>
                <a:latin typeface="Century Gothic"/>
                <a:cs typeface="Century Gothic"/>
              </a:rPr>
              <a:t>least</a:t>
            </a:r>
            <a:endParaRPr lang="en-US" sz="1200" i="1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pic>
        <p:nvPicPr>
          <p:cNvPr id="38" name="Picture 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58620" y="4538363"/>
            <a:ext cx="1821924" cy="1881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8" descr="Screen Shot 2014-06-02 at 01.07.55.pn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67" y="4568220"/>
            <a:ext cx="1960035" cy="1851145"/>
          </a:xfrm>
          <a:prstGeom prst="rect">
            <a:avLst/>
          </a:prstGeom>
        </p:spPr>
      </p:pic>
      <p:pic>
        <p:nvPicPr>
          <p:cNvPr id="7" name="Picture 6" descr="Screen Shot 2014-06-05 at 02.42.04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2701" y="2241273"/>
            <a:ext cx="2241333" cy="1728000"/>
          </a:xfrm>
          <a:prstGeom prst="rect">
            <a:avLst/>
          </a:prstGeom>
        </p:spPr>
      </p:pic>
      <p:pic>
        <p:nvPicPr>
          <p:cNvPr id="40" name="Picture 39" descr="postcard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1888" y="2274252"/>
            <a:ext cx="2095389" cy="16876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935378"/>
            <a:ext cx="9288328" cy="547902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40927" y="3769365"/>
            <a:ext cx="2040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latin typeface="Century Gothic"/>
                <a:cs typeface="Century Gothic"/>
              </a:rPr>
              <a:t>N/A</a:t>
            </a:r>
            <a:endParaRPr lang="en-US" sz="5000" b="1" dirty="0">
              <a:latin typeface="Century Gothic"/>
              <a:cs typeface="Century Gothic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13835" y="2686714"/>
            <a:ext cx="4195411" cy="31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701101" y="2953596"/>
            <a:ext cx="3279837" cy="2739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29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352928" cy="4752528"/>
          </a:xfrm>
        </p:spPr>
        <p:txBody>
          <a:bodyPr/>
          <a:lstStyle/>
          <a:p>
            <a:pPr>
              <a:buNone/>
            </a:pPr>
            <a:r>
              <a:rPr lang="de-AT" dirty="0" smtClean="0"/>
              <a:t>Different forms</a:t>
            </a:r>
            <a:endParaRPr lang="de-A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Set-typed Data - Representations</a:t>
            </a:r>
            <a:endParaRPr lang="de-AT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2794059"/>
            <a:ext cx="1556690" cy="300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30"/>
          <p:cNvGrpSpPr/>
          <p:nvPr/>
        </p:nvGrpSpPr>
        <p:grpSpPr>
          <a:xfrm>
            <a:off x="6876256" y="2866067"/>
            <a:ext cx="1584176" cy="2868643"/>
            <a:chOff x="5508104" y="1340768"/>
            <a:chExt cx="2664296" cy="4824536"/>
          </a:xfrm>
        </p:grpSpPr>
        <p:grpSp>
          <p:nvGrpSpPr>
            <p:cNvPr id="4" name="Group 6"/>
            <p:cNvGrpSpPr/>
            <p:nvPr/>
          </p:nvGrpSpPr>
          <p:grpSpPr>
            <a:xfrm>
              <a:off x="5508104" y="1340768"/>
              <a:ext cx="1008112" cy="4824536"/>
              <a:chOff x="5508104" y="1340768"/>
              <a:chExt cx="1008112" cy="482453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508104" y="1340768"/>
                <a:ext cx="1008112" cy="4824536"/>
              </a:xfrm>
              <a:prstGeom prst="rect">
                <a:avLst/>
              </a:prstGeom>
              <a:solidFill>
                <a:schemeClr val="accent1">
                  <a:lumMod val="75000"/>
                  <a:alpha val="19000"/>
                </a:schemeClr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9" name="Picture 2" descr="C:\dev\EuroVis2014STAR\images\authors\bilal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724128" y="1484784"/>
                <a:ext cx="531579" cy="569102"/>
              </a:xfrm>
              <a:prstGeom prst="rect">
                <a:avLst/>
              </a:prstGeom>
              <a:noFill/>
            </p:spPr>
          </p:pic>
          <p:pic>
            <p:nvPicPr>
              <p:cNvPr id="10" name="Picture 3" descr="C:\dev\EuroVis2014STAR\images\authors\peter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6690" r="13028" b="1721"/>
              <a:stretch>
                <a:fillRect/>
              </a:stretch>
            </p:blipFill>
            <p:spPr bwMode="auto">
              <a:xfrm>
                <a:off x="5724129" y="5454346"/>
                <a:ext cx="531579" cy="575877"/>
              </a:xfrm>
              <a:prstGeom prst="rect">
                <a:avLst/>
              </a:prstGeom>
              <a:noFill/>
            </p:spPr>
          </p:pic>
          <p:pic>
            <p:nvPicPr>
              <p:cNvPr id="11" name="Picture 4" descr="C:\dev\EuroVis2014STAR\images\authors\silvia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724129" y="4655858"/>
                <a:ext cx="531579" cy="570731"/>
              </a:xfrm>
              <a:prstGeom prst="rect">
                <a:avLst/>
              </a:prstGeom>
              <a:noFill/>
            </p:spPr>
          </p:pic>
          <p:pic>
            <p:nvPicPr>
              <p:cNvPr id="12" name="Picture 5" descr="C:\dev\EuroVis2014STAR\images\authors\wolfgang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724129" y="3053631"/>
                <a:ext cx="531579" cy="560057"/>
              </a:xfrm>
              <a:prstGeom prst="rect">
                <a:avLst/>
              </a:prstGeom>
              <a:noFill/>
            </p:spPr>
          </p:pic>
          <p:pic>
            <p:nvPicPr>
              <p:cNvPr id="13" name="Picture 6" descr="C:\dev\EuroVis2014STAR\images\authors\helwig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724129" y="3866746"/>
                <a:ext cx="531579" cy="563511"/>
              </a:xfrm>
              <a:prstGeom prst="rect">
                <a:avLst/>
              </a:prstGeom>
              <a:noFill/>
            </p:spPr>
          </p:pic>
          <p:pic>
            <p:nvPicPr>
              <p:cNvPr id="14" name="Picture 7" descr="C:\dev\EuroVis2014STAR\images\authors\luana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724129" y="2292649"/>
                <a:ext cx="531579" cy="531579"/>
              </a:xfrm>
              <a:prstGeom prst="rect">
                <a:avLst/>
              </a:prstGeom>
              <a:noFill/>
            </p:spPr>
          </p:pic>
        </p:grpSp>
        <p:grpSp>
          <p:nvGrpSpPr>
            <p:cNvPr id="5" name="Group 14"/>
            <p:cNvGrpSpPr/>
            <p:nvPr/>
          </p:nvGrpSpPr>
          <p:grpSpPr>
            <a:xfrm>
              <a:off x="7164288" y="1340768"/>
              <a:ext cx="1008112" cy="4824536"/>
              <a:chOff x="7164288" y="1340768"/>
              <a:chExt cx="1008112" cy="4824536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7164288" y="1340768"/>
                <a:ext cx="1008112" cy="4824536"/>
              </a:xfrm>
              <a:prstGeom prst="rect">
                <a:avLst/>
              </a:prstGeom>
              <a:solidFill>
                <a:srgbClr val="C00000">
                  <a:alpha val="10000"/>
                </a:srgb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17" name="Picture 8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r="70498"/>
              <a:stretch>
                <a:fillRect/>
              </a:stretch>
            </p:blipFill>
            <p:spPr bwMode="auto">
              <a:xfrm>
                <a:off x="7361661" y="1844824"/>
                <a:ext cx="567080" cy="571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" name="Picture 10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7361662" y="3429691"/>
                <a:ext cx="540415" cy="533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" name="Picture 12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7318905" y="4202783"/>
                <a:ext cx="638587" cy="6330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9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7308304" y="5085184"/>
                <a:ext cx="651943" cy="3616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" name="Picture 14" descr="https://pbs.twimg.com/profile_images/75323241/hiit-twitter_bigger.jp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361661" y="2650424"/>
                <a:ext cx="523963" cy="523963"/>
              </a:xfrm>
              <a:prstGeom prst="rect">
                <a:avLst/>
              </a:prstGeom>
              <a:noFill/>
            </p:spPr>
          </p:pic>
        </p:grpSp>
        <p:grpSp>
          <p:nvGrpSpPr>
            <p:cNvPr id="6" name="Group 21"/>
            <p:cNvGrpSpPr/>
            <p:nvPr/>
          </p:nvGrpSpPr>
          <p:grpSpPr>
            <a:xfrm>
              <a:off x="6255707" y="1769335"/>
              <a:ext cx="1105955" cy="3972950"/>
              <a:chOff x="6255707" y="1769335"/>
              <a:chExt cx="1105955" cy="3972950"/>
            </a:xfrm>
          </p:grpSpPr>
          <p:cxnSp>
            <p:nvCxnSpPr>
              <p:cNvPr id="23" name="Straight Connector 22"/>
              <p:cNvCxnSpPr>
                <a:stCxn id="9" idx="3"/>
                <a:endCxn id="17" idx="1"/>
              </p:cNvCxnSpPr>
              <p:nvPr/>
            </p:nvCxnSpPr>
            <p:spPr>
              <a:xfrm>
                <a:off x="6255707" y="1769335"/>
                <a:ext cx="1105954" cy="361471"/>
              </a:xfrm>
              <a:prstGeom prst="line">
                <a:avLst/>
              </a:prstGeom>
              <a:ln w="38100">
                <a:solidFill>
                  <a:srgbClr val="AEC87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4" idx="3"/>
                <a:endCxn id="20" idx="1"/>
              </p:cNvCxnSpPr>
              <p:nvPr/>
            </p:nvCxnSpPr>
            <p:spPr>
              <a:xfrm>
                <a:off x="6255708" y="2558439"/>
                <a:ext cx="1052596" cy="2707557"/>
              </a:xfrm>
              <a:prstGeom prst="line">
                <a:avLst/>
              </a:prstGeom>
              <a:ln w="38100">
                <a:solidFill>
                  <a:srgbClr val="AEC87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10" idx="3"/>
                <a:endCxn id="20" idx="1"/>
              </p:cNvCxnSpPr>
              <p:nvPr/>
            </p:nvCxnSpPr>
            <p:spPr>
              <a:xfrm flipV="1">
                <a:off x="6255708" y="5265996"/>
                <a:ext cx="1052596" cy="476289"/>
              </a:xfrm>
              <a:prstGeom prst="line">
                <a:avLst/>
              </a:prstGeom>
              <a:ln w="38100">
                <a:solidFill>
                  <a:srgbClr val="AEC87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14" idx="3"/>
                <a:endCxn id="21" idx="1"/>
              </p:cNvCxnSpPr>
              <p:nvPr/>
            </p:nvCxnSpPr>
            <p:spPr>
              <a:xfrm>
                <a:off x="6255708" y="2558439"/>
                <a:ext cx="1105953" cy="353967"/>
              </a:xfrm>
              <a:prstGeom prst="line">
                <a:avLst/>
              </a:prstGeom>
              <a:ln w="38100">
                <a:solidFill>
                  <a:srgbClr val="AEC87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12" idx="3"/>
                <a:endCxn id="18" idx="1"/>
              </p:cNvCxnSpPr>
              <p:nvPr/>
            </p:nvCxnSpPr>
            <p:spPr>
              <a:xfrm>
                <a:off x="6255708" y="3333660"/>
                <a:ext cx="1105954" cy="362660"/>
              </a:xfrm>
              <a:prstGeom prst="line">
                <a:avLst/>
              </a:prstGeom>
              <a:ln w="38100">
                <a:solidFill>
                  <a:srgbClr val="AEC87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2" idx="3"/>
                <a:endCxn id="17" idx="1"/>
              </p:cNvCxnSpPr>
              <p:nvPr/>
            </p:nvCxnSpPr>
            <p:spPr>
              <a:xfrm flipV="1">
                <a:off x="6255708" y="2130806"/>
                <a:ext cx="1105953" cy="1202854"/>
              </a:xfrm>
              <a:prstGeom prst="line">
                <a:avLst/>
              </a:prstGeom>
              <a:ln w="38100">
                <a:solidFill>
                  <a:srgbClr val="AEC87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13" idx="3"/>
                <a:endCxn id="19" idx="1"/>
              </p:cNvCxnSpPr>
              <p:nvPr/>
            </p:nvCxnSpPr>
            <p:spPr>
              <a:xfrm>
                <a:off x="6255708" y="4148502"/>
                <a:ext cx="1063197" cy="370798"/>
              </a:xfrm>
              <a:prstGeom prst="line">
                <a:avLst/>
              </a:prstGeom>
              <a:ln w="38100">
                <a:solidFill>
                  <a:srgbClr val="AEC87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11" idx="3"/>
                <a:endCxn id="17" idx="1"/>
              </p:cNvCxnSpPr>
              <p:nvPr/>
            </p:nvCxnSpPr>
            <p:spPr>
              <a:xfrm flipV="1">
                <a:off x="6255708" y="2130806"/>
                <a:ext cx="1105953" cy="2810418"/>
              </a:xfrm>
              <a:prstGeom prst="line">
                <a:avLst/>
              </a:prstGeom>
              <a:ln w="38100">
                <a:solidFill>
                  <a:srgbClr val="AEC87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Rectangle 33"/>
          <p:cNvSpPr/>
          <p:nvPr/>
        </p:nvSpPr>
        <p:spPr>
          <a:xfrm>
            <a:off x="395536" y="5806132"/>
            <a:ext cx="24858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000" b="1" dirty="0" smtClean="0"/>
              <a:t>Adjacency Matrix</a:t>
            </a:r>
            <a:endParaRPr lang="de-AT" sz="2000" b="1" dirty="0"/>
          </a:p>
        </p:txBody>
      </p:sp>
      <p:sp>
        <p:nvSpPr>
          <p:cNvPr id="35" name="Rectangle 34"/>
          <p:cNvSpPr/>
          <p:nvPr/>
        </p:nvSpPr>
        <p:spPr>
          <a:xfrm>
            <a:off x="3866394" y="5806132"/>
            <a:ext cx="16918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sz="2000" b="1" dirty="0" smtClean="0"/>
              <a:t>Adjacency List</a:t>
            </a:r>
            <a:endParaRPr lang="de-AT" sz="2000" b="1" dirty="0"/>
          </a:p>
        </p:txBody>
      </p:sp>
      <p:sp>
        <p:nvSpPr>
          <p:cNvPr id="36" name="Rectangle 35"/>
          <p:cNvSpPr/>
          <p:nvPr/>
        </p:nvSpPr>
        <p:spPr>
          <a:xfrm>
            <a:off x="7184608" y="5815424"/>
            <a:ext cx="11097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000" b="1" dirty="0" smtClean="0"/>
              <a:t>Edge List</a:t>
            </a:r>
            <a:endParaRPr lang="de-AT" sz="2000" b="1" dirty="0"/>
          </a:p>
        </p:txBody>
      </p:sp>
      <p:sp>
        <p:nvSpPr>
          <p:cNvPr id="37" name="Rectangle 36"/>
          <p:cNvSpPr/>
          <p:nvPr/>
        </p:nvSpPr>
        <p:spPr>
          <a:xfrm>
            <a:off x="539552" y="2401436"/>
            <a:ext cx="21872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000" b="1" dirty="0" smtClean="0"/>
              <a:t>Boolean Attributes</a:t>
            </a:r>
            <a:endParaRPr lang="de-AT" sz="2000" b="1" dirty="0"/>
          </a:p>
        </p:txBody>
      </p:sp>
      <p:sp>
        <p:nvSpPr>
          <p:cNvPr id="38" name="Rectangle 37"/>
          <p:cNvSpPr/>
          <p:nvPr/>
        </p:nvSpPr>
        <p:spPr>
          <a:xfrm>
            <a:off x="3419872" y="2401436"/>
            <a:ext cx="25922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000" b="1" dirty="0" smtClean="0"/>
              <a:t>Multi-valued Attribute</a:t>
            </a:r>
            <a:endParaRPr lang="de-AT" sz="2000" b="1" dirty="0"/>
          </a:p>
        </p:txBody>
      </p:sp>
      <p:sp>
        <p:nvSpPr>
          <p:cNvPr id="39" name="Rectangle 38"/>
          <p:cNvSpPr/>
          <p:nvPr/>
        </p:nvSpPr>
        <p:spPr>
          <a:xfrm>
            <a:off x="6546696" y="2401436"/>
            <a:ext cx="22322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b="1" dirty="0" smtClean="0"/>
              <a:t>Element-Set Tuples</a:t>
            </a:r>
            <a:endParaRPr lang="de-AT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82773" y="2852936"/>
            <a:ext cx="1904371" cy="2946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3688" y="2348880"/>
            <a:ext cx="7740352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000" b="1" dirty="0" smtClean="0">
                <a:solidFill>
                  <a:srgbClr val="FF0000"/>
                </a:solidFill>
                <a:latin typeface="Century Gothic"/>
                <a:cs typeface="Century Gothic"/>
              </a:rPr>
              <a:t>Question </a:t>
            </a:r>
          </a:p>
          <a:p>
            <a:pPr>
              <a:lnSpc>
                <a:spcPct val="110000"/>
              </a:lnSpc>
            </a:pPr>
            <a:r>
              <a:rPr lang="en-US" sz="6000" b="1" dirty="0" smtClean="0">
                <a:solidFill>
                  <a:srgbClr val="FF0000"/>
                </a:solidFill>
                <a:latin typeface="Century Gothic"/>
                <a:cs typeface="Century Gothic"/>
              </a:rPr>
              <a:t>to Luana </a:t>
            </a:r>
            <a:endParaRPr lang="en-US" sz="6000" b="1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52120" y="952267"/>
            <a:ext cx="273630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30000" b="1" dirty="0" smtClean="0">
                <a:solidFill>
                  <a:srgbClr val="FF0000"/>
                </a:solidFill>
                <a:latin typeface="Century Gothic"/>
                <a:cs typeface="Century Gothic"/>
              </a:rPr>
              <a:t>?</a:t>
            </a:r>
            <a:endParaRPr lang="de-AT" sz="30000" b="1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8340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postgres\Desktop\preview video\images\veg_gre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2846" y="1268760"/>
            <a:ext cx="5321442" cy="4183262"/>
          </a:xfrm>
          <a:prstGeom prst="rect">
            <a:avLst/>
          </a:prstGeom>
          <a:noFill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68714" y="980727"/>
            <a:ext cx="1064466" cy="1440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980727"/>
            <a:ext cx="1080120" cy="1459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ular Callout 8"/>
          <p:cNvSpPr/>
          <p:nvPr/>
        </p:nvSpPr>
        <p:spPr>
          <a:xfrm>
            <a:off x="2267744" y="188640"/>
            <a:ext cx="4248472" cy="851297"/>
          </a:xfrm>
          <a:prstGeom prst="wedgeRoundRectCallout">
            <a:avLst>
              <a:gd name="adj1" fmla="val -23643"/>
              <a:gd name="adj2" fmla="val 45864"/>
              <a:gd name="adj3" fmla="val 16667"/>
            </a:avLst>
          </a:prstGeom>
          <a:solidFill>
            <a:srgbClr val="52697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1">
            <a:spAutoFit/>
          </a:bodyPr>
          <a:lstStyle/>
          <a:p>
            <a:pPr algn="ctr"/>
            <a:r>
              <a:rPr lang="de-AT" sz="4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itchFamily="66" charset="0"/>
              </a:rPr>
              <a:t>Sets</a:t>
            </a:r>
          </a:p>
        </p:txBody>
      </p:sp>
    </p:spTree>
    <p:extLst>
      <p:ext uri="{BB962C8B-B14F-4D97-AF65-F5344CB8AC3E}">
        <p14:creationId xmlns:p14="http://schemas.microsoft.com/office/powerpoint/2010/main" val="2840240076"/>
      </p:ext>
    </p:extLst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postgres\Desktop\preview video\images\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2924" y="1267200"/>
            <a:ext cx="5321364" cy="4183200"/>
          </a:xfrm>
          <a:prstGeom prst="rect">
            <a:avLst/>
          </a:prstGeom>
          <a:noFill/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39461" y="980728"/>
            <a:ext cx="105302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16632"/>
            <a:ext cx="1440160" cy="2350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2771730"/>
      </p:ext>
    </p:extLst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339752" y="1844824"/>
            <a:ext cx="4248472" cy="3384376"/>
            <a:chOff x="1043608" y="432247"/>
            <a:chExt cx="6408712" cy="4968552"/>
          </a:xfrm>
        </p:grpSpPr>
        <p:sp>
          <p:nvSpPr>
            <p:cNvPr id="8" name="Oval 7"/>
            <p:cNvSpPr/>
            <p:nvPr/>
          </p:nvSpPr>
          <p:spPr>
            <a:xfrm>
              <a:off x="3347864" y="1944415"/>
              <a:ext cx="2304256" cy="2304256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9" name="Oval 8"/>
            <p:cNvSpPr/>
            <p:nvPr/>
          </p:nvSpPr>
          <p:spPr>
            <a:xfrm>
              <a:off x="1763688" y="1368351"/>
              <a:ext cx="2448272" cy="244827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1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491880" y="576263"/>
              <a:ext cx="2232248" cy="2160240"/>
            </a:xfrm>
            <a:prstGeom prst="ellipse">
              <a:avLst/>
            </a:prstGeom>
            <a:solidFill>
              <a:srgbClr val="92D050">
                <a:alpha val="15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lt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220072" y="1296343"/>
              <a:ext cx="2232248" cy="2160240"/>
            </a:xfrm>
            <a:prstGeom prst="ellipse">
              <a:avLst/>
            </a:prstGeom>
            <a:solidFill>
              <a:schemeClr val="accent2">
                <a:lumMod val="75000"/>
                <a:alpha val="1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lt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572000" y="2016423"/>
              <a:ext cx="2736304" cy="2808312"/>
            </a:xfrm>
            <a:prstGeom prst="ellipse">
              <a:avLst/>
            </a:prstGeom>
            <a:solidFill>
              <a:srgbClr val="FFFF00">
                <a:alpha val="15000"/>
              </a:srgbClr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lt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051720" y="2088431"/>
              <a:ext cx="3312368" cy="3168352"/>
            </a:xfrm>
            <a:prstGeom prst="ellipse">
              <a:avLst/>
            </a:prstGeom>
            <a:solidFill>
              <a:schemeClr val="accent3">
                <a:lumMod val="50000"/>
                <a:alpha val="1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lt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043608" y="432247"/>
              <a:ext cx="4608512" cy="309634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1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lt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059832" y="2304455"/>
              <a:ext cx="3384376" cy="309634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1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lt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803964" y="2335097"/>
              <a:ext cx="4391268" cy="2748561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lt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650542" y="1595100"/>
              <a:ext cx="2449493" cy="2325705"/>
            </a:xfrm>
            <a:prstGeom prst="ellipse">
              <a:avLst/>
            </a:prstGeom>
            <a:solidFill>
              <a:srgbClr val="E12DBF">
                <a:alpha val="14902"/>
              </a:srgbClr>
            </a:solidFill>
            <a:ln>
              <a:solidFill>
                <a:srgbClr val="E12D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lt1"/>
                </a:solidFill>
              </a:endParaRPr>
            </a:p>
          </p:txBody>
        </p:sp>
      </p:grp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980727"/>
            <a:ext cx="1080120" cy="1459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7080" y="980727"/>
            <a:ext cx="1203716" cy="1440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7481577"/>
      </p:ext>
    </p:extLst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685" y="56357"/>
            <a:ext cx="1481995" cy="2364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2060848"/>
            <a:ext cx="5029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39461" y="980728"/>
            <a:ext cx="105302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77625899"/>
      </p:ext>
    </p:extLst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hrod Diagram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1124744"/>
            <a:ext cx="4968552" cy="4403379"/>
          </a:xfrm>
          <a:prstGeom prst="rect">
            <a:avLst/>
          </a:prstGeo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980727"/>
            <a:ext cx="1080120" cy="1459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7080" y="980727"/>
            <a:ext cx="1203716" cy="1440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6423813"/>
      </p:ext>
    </p:extLst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556792"/>
            <a:ext cx="5040560" cy="3864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16632"/>
            <a:ext cx="1440160" cy="2297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39461" y="980728"/>
            <a:ext cx="105302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0425252"/>
      </p:ext>
    </p:extLst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7080" y="980727"/>
            <a:ext cx="1203716" cy="1440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980727"/>
            <a:ext cx="1080120" cy="1459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http://topicstock.pantip.com/lumpini/topicstock/2006/07/L4568687/L4568687-2.jpg"/>
          <p:cNvPicPr>
            <a:picLocks noChangeAspect="1" noChangeArrowheads="1"/>
          </p:cNvPicPr>
          <p:nvPr/>
        </p:nvPicPr>
        <p:blipFill>
          <a:blip r:embed="rId5" cstate="print"/>
          <a:srcRect t="1485"/>
          <a:stretch>
            <a:fillRect/>
          </a:stretch>
        </p:blipFill>
        <p:spPr bwMode="auto">
          <a:xfrm>
            <a:off x="2411760" y="1268760"/>
            <a:ext cx="4176464" cy="4778579"/>
          </a:xfrm>
          <a:prstGeom prst="rect">
            <a:avLst/>
          </a:prstGeom>
          <a:noFill/>
        </p:spPr>
      </p:pic>
      <p:sp>
        <p:nvSpPr>
          <p:cNvPr id="14" name="Rounded Rectangular Callout 13"/>
          <p:cNvSpPr/>
          <p:nvPr/>
        </p:nvSpPr>
        <p:spPr>
          <a:xfrm>
            <a:off x="2267744" y="188640"/>
            <a:ext cx="4248472" cy="851297"/>
          </a:xfrm>
          <a:prstGeom prst="wedgeRoundRectCallout">
            <a:avLst>
              <a:gd name="adj1" fmla="val -23643"/>
              <a:gd name="adj2" fmla="val 45864"/>
              <a:gd name="adj3" fmla="val 16667"/>
            </a:avLst>
          </a:prstGeom>
          <a:solidFill>
            <a:srgbClr val="52697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1">
            <a:spAutoFit/>
          </a:bodyPr>
          <a:lstStyle/>
          <a:p>
            <a:pPr algn="ctr"/>
            <a:r>
              <a:rPr lang="de-AT" sz="4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itchFamily="66" charset="0"/>
              </a:rPr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3437789386"/>
      </p:ext>
    </p:extLst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852936"/>
            <a:ext cx="1656184" cy="323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3969707"/>
            <a:ext cx="1422219" cy="2123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print"/>
          <a:srcRect l="13329"/>
          <a:stretch>
            <a:fillRect/>
          </a:stretch>
        </p:blipFill>
        <p:spPr bwMode="auto">
          <a:xfrm>
            <a:off x="5940152" y="4009341"/>
            <a:ext cx="1440160" cy="2069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098" b="17967"/>
          <a:stretch>
            <a:fillRect/>
          </a:stretch>
        </p:blipFill>
        <p:spPr bwMode="auto">
          <a:xfrm rot="9669940">
            <a:off x="737885" y="5575851"/>
            <a:ext cx="1480595" cy="582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ounded Rectangular Callout 17"/>
          <p:cNvSpPr/>
          <p:nvPr/>
        </p:nvSpPr>
        <p:spPr>
          <a:xfrm>
            <a:off x="611560" y="692696"/>
            <a:ext cx="3672408" cy="1600438"/>
          </a:xfrm>
          <a:prstGeom prst="wedgeRoundRectCallout">
            <a:avLst>
              <a:gd name="adj1" fmla="val 17181"/>
              <a:gd name="adj2" fmla="val 115095"/>
              <a:gd name="adj3" fmla="val 16667"/>
            </a:avLst>
          </a:prstGeom>
          <a:solidFill>
            <a:srgbClr val="52697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1">
            <a:spAutoFit/>
          </a:bodyPr>
          <a:lstStyle/>
          <a:p>
            <a:pPr algn="ctr"/>
            <a:r>
              <a:rPr lang="de-AT" sz="4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itchFamily="66" charset="0"/>
              </a:rPr>
              <a:t>Look </a:t>
            </a:r>
            <a:r>
              <a:rPr lang="de-AT" sz="4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itchFamily="66" charset="0"/>
              </a:rPr>
              <a:t>at</a:t>
            </a:r>
            <a:r>
              <a:rPr lang="de-AT" sz="4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itchFamily="66" charset="0"/>
              </a:rPr>
              <a:t> </a:t>
            </a:r>
            <a:r>
              <a:rPr lang="de-AT" sz="44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itchFamily="66" charset="0"/>
              </a:rPr>
              <a:t>the</a:t>
            </a:r>
            <a:r>
              <a:rPr lang="de-AT" sz="4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itchFamily="66" charset="0"/>
              </a:rPr>
              <a:t> MATRIX!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44008" y="404664"/>
            <a:ext cx="4192910" cy="3140297"/>
            <a:chOff x="19050" y="19050"/>
            <a:chExt cx="9105900" cy="6819900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050" y="19050"/>
              <a:ext cx="9105900" cy="6819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360518" y="349908"/>
              <a:ext cx="1995314" cy="3723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402620" y="378786"/>
              <a:ext cx="4202227" cy="353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676970" y="409893"/>
              <a:ext cx="1389392" cy="303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518390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0286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Century Gothic"/>
                <a:cs typeface="Century Gothic"/>
              </a:rPr>
              <a:t>Future Challenges</a:t>
            </a:r>
            <a:endParaRPr lang="en-US" sz="6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3810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reeform 178"/>
          <p:cNvSpPr/>
          <p:nvPr/>
        </p:nvSpPr>
        <p:spPr>
          <a:xfrm>
            <a:off x="2483768" y="2648460"/>
            <a:ext cx="2819242" cy="3084796"/>
          </a:xfrm>
          <a:custGeom>
            <a:avLst/>
            <a:gdLst>
              <a:gd name="connsiteX0" fmla="*/ 237067 w 2775374"/>
              <a:gd name="connsiteY0" fmla="*/ 1888067 h 3163147"/>
              <a:gd name="connsiteX1" fmla="*/ 582507 w 2775374"/>
              <a:gd name="connsiteY1" fmla="*/ 1857587 h 3163147"/>
              <a:gd name="connsiteX2" fmla="*/ 1283547 w 2775374"/>
              <a:gd name="connsiteY2" fmla="*/ 1166707 h 3163147"/>
              <a:gd name="connsiteX3" fmla="*/ 1537547 w 2775374"/>
              <a:gd name="connsiteY3" fmla="*/ 201507 h 3163147"/>
              <a:gd name="connsiteX4" fmla="*/ 2594187 w 2775374"/>
              <a:gd name="connsiteY4" fmla="*/ 140547 h 3163147"/>
              <a:gd name="connsiteX5" fmla="*/ 2624667 w 2775374"/>
              <a:gd name="connsiteY5" fmla="*/ 1044787 h 3163147"/>
              <a:gd name="connsiteX6" fmla="*/ 1771227 w 2775374"/>
              <a:gd name="connsiteY6" fmla="*/ 1136227 h 3163147"/>
              <a:gd name="connsiteX7" fmla="*/ 1456267 w 2775374"/>
              <a:gd name="connsiteY7" fmla="*/ 1664547 h 3163147"/>
              <a:gd name="connsiteX8" fmla="*/ 1781387 w 2775374"/>
              <a:gd name="connsiteY8" fmla="*/ 1969347 h 3163147"/>
              <a:gd name="connsiteX9" fmla="*/ 2299547 w 2775374"/>
              <a:gd name="connsiteY9" fmla="*/ 1949027 h 3163147"/>
              <a:gd name="connsiteX10" fmla="*/ 2533227 w 2775374"/>
              <a:gd name="connsiteY10" fmla="*/ 2263987 h 3163147"/>
              <a:gd name="connsiteX11" fmla="*/ 2502747 w 2775374"/>
              <a:gd name="connsiteY11" fmla="*/ 2975187 h 3163147"/>
              <a:gd name="connsiteX12" fmla="*/ 1496907 w 2775374"/>
              <a:gd name="connsiteY12" fmla="*/ 2934547 h 3163147"/>
              <a:gd name="connsiteX13" fmla="*/ 958427 w 2775374"/>
              <a:gd name="connsiteY13" fmla="*/ 2975187 h 3163147"/>
              <a:gd name="connsiteX14" fmla="*/ 257387 w 2775374"/>
              <a:gd name="connsiteY14" fmla="*/ 3036147 h 3163147"/>
              <a:gd name="connsiteX15" fmla="*/ 3387 w 2775374"/>
              <a:gd name="connsiteY15" fmla="*/ 2213187 h 3163147"/>
              <a:gd name="connsiteX16" fmla="*/ 237067 w 2775374"/>
              <a:gd name="connsiteY16" fmla="*/ 1888067 h 3163147"/>
              <a:gd name="connsiteX0" fmla="*/ 237067 w 2775374"/>
              <a:gd name="connsiteY0" fmla="*/ 1888067 h 3163147"/>
              <a:gd name="connsiteX1" fmla="*/ 582507 w 2775374"/>
              <a:gd name="connsiteY1" fmla="*/ 1857587 h 3163147"/>
              <a:gd name="connsiteX2" fmla="*/ 1283547 w 2775374"/>
              <a:gd name="connsiteY2" fmla="*/ 1166707 h 3163147"/>
              <a:gd name="connsiteX3" fmla="*/ 1537547 w 2775374"/>
              <a:gd name="connsiteY3" fmla="*/ 201507 h 3163147"/>
              <a:gd name="connsiteX4" fmla="*/ 2594187 w 2775374"/>
              <a:gd name="connsiteY4" fmla="*/ 140547 h 3163147"/>
              <a:gd name="connsiteX5" fmla="*/ 2624667 w 2775374"/>
              <a:gd name="connsiteY5" fmla="*/ 1044787 h 3163147"/>
              <a:gd name="connsiteX6" fmla="*/ 1771227 w 2775374"/>
              <a:gd name="connsiteY6" fmla="*/ 1136227 h 3163147"/>
              <a:gd name="connsiteX7" fmla="*/ 1456267 w 2775374"/>
              <a:gd name="connsiteY7" fmla="*/ 1664547 h 3163147"/>
              <a:gd name="connsiteX8" fmla="*/ 1781387 w 2775374"/>
              <a:gd name="connsiteY8" fmla="*/ 1969347 h 3163147"/>
              <a:gd name="connsiteX9" fmla="*/ 2364059 w 2775374"/>
              <a:gd name="connsiteY9" fmla="*/ 1920054 h 3163147"/>
              <a:gd name="connsiteX10" fmla="*/ 2533227 w 2775374"/>
              <a:gd name="connsiteY10" fmla="*/ 2263987 h 3163147"/>
              <a:gd name="connsiteX11" fmla="*/ 2502747 w 2775374"/>
              <a:gd name="connsiteY11" fmla="*/ 2975187 h 3163147"/>
              <a:gd name="connsiteX12" fmla="*/ 1496907 w 2775374"/>
              <a:gd name="connsiteY12" fmla="*/ 2934547 h 3163147"/>
              <a:gd name="connsiteX13" fmla="*/ 958427 w 2775374"/>
              <a:gd name="connsiteY13" fmla="*/ 2975187 h 3163147"/>
              <a:gd name="connsiteX14" fmla="*/ 257387 w 2775374"/>
              <a:gd name="connsiteY14" fmla="*/ 3036147 h 3163147"/>
              <a:gd name="connsiteX15" fmla="*/ 3387 w 2775374"/>
              <a:gd name="connsiteY15" fmla="*/ 2213187 h 3163147"/>
              <a:gd name="connsiteX16" fmla="*/ 237067 w 2775374"/>
              <a:gd name="connsiteY16" fmla="*/ 1888067 h 3163147"/>
              <a:gd name="connsiteX0" fmla="*/ 237067 w 2775374"/>
              <a:gd name="connsiteY0" fmla="*/ 1888067 h 3163147"/>
              <a:gd name="connsiteX1" fmla="*/ 582507 w 2775374"/>
              <a:gd name="connsiteY1" fmla="*/ 1857587 h 3163147"/>
              <a:gd name="connsiteX2" fmla="*/ 1283547 w 2775374"/>
              <a:gd name="connsiteY2" fmla="*/ 1166707 h 3163147"/>
              <a:gd name="connsiteX3" fmla="*/ 1537547 w 2775374"/>
              <a:gd name="connsiteY3" fmla="*/ 201507 h 3163147"/>
              <a:gd name="connsiteX4" fmla="*/ 2594187 w 2775374"/>
              <a:gd name="connsiteY4" fmla="*/ 140547 h 3163147"/>
              <a:gd name="connsiteX5" fmla="*/ 2624667 w 2775374"/>
              <a:gd name="connsiteY5" fmla="*/ 1044787 h 3163147"/>
              <a:gd name="connsiteX6" fmla="*/ 1771227 w 2775374"/>
              <a:gd name="connsiteY6" fmla="*/ 1136227 h 3163147"/>
              <a:gd name="connsiteX7" fmla="*/ 1456267 w 2775374"/>
              <a:gd name="connsiteY7" fmla="*/ 1664547 h 3163147"/>
              <a:gd name="connsiteX8" fmla="*/ 1787995 w 2775374"/>
              <a:gd name="connsiteY8" fmla="*/ 1847533 h 3163147"/>
              <a:gd name="connsiteX9" fmla="*/ 2364059 w 2775374"/>
              <a:gd name="connsiteY9" fmla="*/ 1920054 h 3163147"/>
              <a:gd name="connsiteX10" fmla="*/ 2533227 w 2775374"/>
              <a:gd name="connsiteY10" fmla="*/ 2263987 h 3163147"/>
              <a:gd name="connsiteX11" fmla="*/ 2502747 w 2775374"/>
              <a:gd name="connsiteY11" fmla="*/ 2975187 h 3163147"/>
              <a:gd name="connsiteX12" fmla="*/ 1496907 w 2775374"/>
              <a:gd name="connsiteY12" fmla="*/ 2934547 h 3163147"/>
              <a:gd name="connsiteX13" fmla="*/ 958427 w 2775374"/>
              <a:gd name="connsiteY13" fmla="*/ 2975187 h 3163147"/>
              <a:gd name="connsiteX14" fmla="*/ 257387 w 2775374"/>
              <a:gd name="connsiteY14" fmla="*/ 3036147 h 3163147"/>
              <a:gd name="connsiteX15" fmla="*/ 3387 w 2775374"/>
              <a:gd name="connsiteY15" fmla="*/ 2213187 h 3163147"/>
              <a:gd name="connsiteX16" fmla="*/ 237067 w 2775374"/>
              <a:gd name="connsiteY16" fmla="*/ 1888067 h 3163147"/>
              <a:gd name="connsiteX0" fmla="*/ 237067 w 2775374"/>
              <a:gd name="connsiteY0" fmla="*/ 1888067 h 3163147"/>
              <a:gd name="connsiteX1" fmla="*/ 582507 w 2775374"/>
              <a:gd name="connsiteY1" fmla="*/ 1857587 h 3163147"/>
              <a:gd name="connsiteX2" fmla="*/ 1283547 w 2775374"/>
              <a:gd name="connsiteY2" fmla="*/ 1166707 h 3163147"/>
              <a:gd name="connsiteX3" fmla="*/ 1537547 w 2775374"/>
              <a:gd name="connsiteY3" fmla="*/ 201507 h 3163147"/>
              <a:gd name="connsiteX4" fmla="*/ 2594187 w 2775374"/>
              <a:gd name="connsiteY4" fmla="*/ 140547 h 3163147"/>
              <a:gd name="connsiteX5" fmla="*/ 2624667 w 2775374"/>
              <a:gd name="connsiteY5" fmla="*/ 1044787 h 3163147"/>
              <a:gd name="connsiteX6" fmla="*/ 1771227 w 2775374"/>
              <a:gd name="connsiteY6" fmla="*/ 1136227 h 3163147"/>
              <a:gd name="connsiteX7" fmla="*/ 1456267 w 2775374"/>
              <a:gd name="connsiteY7" fmla="*/ 1664547 h 3163147"/>
              <a:gd name="connsiteX8" fmla="*/ 1715987 w 2775374"/>
              <a:gd name="connsiteY8" fmla="*/ 1920054 h 3163147"/>
              <a:gd name="connsiteX9" fmla="*/ 2364059 w 2775374"/>
              <a:gd name="connsiteY9" fmla="*/ 1920054 h 3163147"/>
              <a:gd name="connsiteX10" fmla="*/ 2533227 w 2775374"/>
              <a:gd name="connsiteY10" fmla="*/ 2263987 h 3163147"/>
              <a:gd name="connsiteX11" fmla="*/ 2502747 w 2775374"/>
              <a:gd name="connsiteY11" fmla="*/ 2975187 h 3163147"/>
              <a:gd name="connsiteX12" fmla="*/ 1496907 w 2775374"/>
              <a:gd name="connsiteY12" fmla="*/ 2934547 h 3163147"/>
              <a:gd name="connsiteX13" fmla="*/ 958427 w 2775374"/>
              <a:gd name="connsiteY13" fmla="*/ 2975187 h 3163147"/>
              <a:gd name="connsiteX14" fmla="*/ 257387 w 2775374"/>
              <a:gd name="connsiteY14" fmla="*/ 3036147 h 3163147"/>
              <a:gd name="connsiteX15" fmla="*/ 3387 w 2775374"/>
              <a:gd name="connsiteY15" fmla="*/ 2213187 h 3163147"/>
              <a:gd name="connsiteX16" fmla="*/ 237067 w 2775374"/>
              <a:gd name="connsiteY16" fmla="*/ 1888067 h 3163147"/>
              <a:gd name="connsiteX0" fmla="*/ 237067 w 2775374"/>
              <a:gd name="connsiteY0" fmla="*/ 1888067 h 3163147"/>
              <a:gd name="connsiteX1" fmla="*/ 582507 w 2775374"/>
              <a:gd name="connsiteY1" fmla="*/ 1857587 h 3163147"/>
              <a:gd name="connsiteX2" fmla="*/ 1283547 w 2775374"/>
              <a:gd name="connsiteY2" fmla="*/ 1166707 h 3163147"/>
              <a:gd name="connsiteX3" fmla="*/ 1537547 w 2775374"/>
              <a:gd name="connsiteY3" fmla="*/ 201507 h 3163147"/>
              <a:gd name="connsiteX4" fmla="*/ 2594187 w 2775374"/>
              <a:gd name="connsiteY4" fmla="*/ 140547 h 3163147"/>
              <a:gd name="connsiteX5" fmla="*/ 2624667 w 2775374"/>
              <a:gd name="connsiteY5" fmla="*/ 1044787 h 3163147"/>
              <a:gd name="connsiteX6" fmla="*/ 1771227 w 2775374"/>
              <a:gd name="connsiteY6" fmla="*/ 1136227 h 3163147"/>
              <a:gd name="connsiteX7" fmla="*/ 1456267 w 2775374"/>
              <a:gd name="connsiteY7" fmla="*/ 1664547 h 3163147"/>
              <a:gd name="connsiteX8" fmla="*/ 1715987 w 2775374"/>
              <a:gd name="connsiteY8" fmla="*/ 1920054 h 3163147"/>
              <a:gd name="connsiteX9" fmla="*/ 2364059 w 2775374"/>
              <a:gd name="connsiteY9" fmla="*/ 1920054 h 3163147"/>
              <a:gd name="connsiteX10" fmla="*/ 2533227 w 2775374"/>
              <a:gd name="connsiteY10" fmla="*/ 2263987 h 3163147"/>
              <a:gd name="connsiteX11" fmla="*/ 2502747 w 2775374"/>
              <a:gd name="connsiteY11" fmla="*/ 2975187 h 3163147"/>
              <a:gd name="connsiteX12" fmla="*/ 1371931 w 2775374"/>
              <a:gd name="connsiteY12" fmla="*/ 2913728 h 3163147"/>
              <a:gd name="connsiteX13" fmla="*/ 958427 w 2775374"/>
              <a:gd name="connsiteY13" fmla="*/ 2975187 h 3163147"/>
              <a:gd name="connsiteX14" fmla="*/ 257387 w 2775374"/>
              <a:gd name="connsiteY14" fmla="*/ 3036147 h 3163147"/>
              <a:gd name="connsiteX15" fmla="*/ 3387 w 2775374"/>
              <a:gd name="connsiteY15" fmla="*/ 2213187 h 3163147"/>
              <a:gd name="connsiteX16" fmla="*/ 237067 w 2775374"/>
              <a:gd name="connsiteY16" fmla="*/ 1888067 h 3163147"/>
              <a:gd name="connsiteX0" fmla="*/ 237067 w 2775374"/>
              <a:gd name="connsiteY0" fmla="*/ 1888067 h 3154620"/>
              <a:gd name="connsiteX1" fmla="*/ 582507 w 2775374"/>
              <a:gd name="connsiteY1" fmla="*/ 1857587 h 3154620"/>
              <a:gd name="connsiteX2" fmla="*/ 1283547 w 2775374"/>
              <a:gd name="connsiteY2" fmla="*/ 1166707 h 3154620"/>
              <a:gd name="connsiteX3" fmla="*/ 1537547 w 2775374"/>
              <a:gd name="connsiteY3" fmla="*/ 201507 h 3154620"/>
              <a:gd name="connsiteX4" fmla="*/ 2594187 w 2775374"/>
              <a:gd name="connsiteY4" fmla="*/ 140547 h 3154620"/>
              <a:gd name="connsiteX5" fmla="*/ 2624667 w 2775374"/>
              <a:gd name="connsiteY5" fmla="*/ 1044787 h 3154620"/>
              <a:gd name="connsiteX6" fmla="*/ 1771227 w 2775374"/>
              <a:gd name="connsiteY6" fmla="*/ 1136227 h 3154620"/>
              <a:gd name="connsiteX7" fmla="*/ 1456267 w 2775374"/>
              <a:gd name="connsiteY7" fmla="*/ 1664547 h 3154620"/>
              <a:gd name="connsiteX8" fmla="*/ 1715987 w 2775374"/>
              <a:gd name="connsiteY8" fmla="*/ 1920054 h 3154620"/>
              <a:gd name="connsiteX9" fmla="*/ 2364059 w 2775374"/>
              <a:gd name="connsiteY9" fmla="*/ 1920054 h 3154620"/>
              <a:gd name="connsiteX10" fmla="*/ 2533227 w 2775374"/>
              <a:gd name="connsiteY10" fmla="*/ 2263987 h 3154620"/>
              <a:gd name="connsiteX11" fmla="*/ 2502747 w 2775374"/>
              <a:gd name="connsiteY11" fmla="*/ 2975187 h 3154620"/>
              <a:gd name="connsiteX12" fmla="*/ 1371931 w 2775374"/>
              <a:gd name="connsiteY12" fmla="*/ 2913728 h 3154620"/>
              <a:gd name="connsiteX13" fmla="*/ 1100667 w 2775374"/>
              <a:gd name="connsiteY13" fmla="*/ 2924025 h 3154620"/>
              <a:gd name="connsiteX14" fmla="*/ 257387 w 2775374"/>
              <a:gd name="connsiteY14" fmla="*/ 3036147 h 3154620"/>
              <a:gd name="connsiteX15" fmla="*/ 3387 w 2775374"/>
              <a:gd name="connsiteY15" fmla="*/ 2213187 h 3154620"/>
              <a:gd name="connsiteX16" fmla="*/ 237067 w 2775374"/>
              <a:gd name="connsiteY16" fmla="*/ 1888067 h 3154620"/>
              <a:gd name="connsiteX0" fmla="*/ 149353 w 2792916"/>
              <a:gd name="connsiteY0" fmla="*/ 1920054 h 3154620"/>
              <a:gd name="connsiteX1" fmla="*/ 600049 w 2792916"/>
              <a:gd name="connsiteY1" fmla="*/ 1857587 h 3154620"/>
              <a:gd name="connsiteX2" fmla="*/ 1301089 w 2792916"/>
              <a:gd name="connsiteY2" fmla="*/ 1166707 h 3154620"/>
              <a:gd name="connsiteX3" fmla="*/ 1555089 w 2792916"/>
              <a:gd name="connsiteY3" fmla="*/ 201507 h 3154620"/>
              <a:gd name="connsiteX4" fmla="*/ 2611729 w 2792916"/>
              <a:gd name="connsiteY4" fmla="*/ 140547 h 3154620"/>
              <a:gd name="connsiteX5" fmla="*/ 2642209 w 2792916"/>
              <a:gd name="connsiteY5" fmla="*/ 1044787 h 3154620"/>
              <a:gd name="connsiteX6" fmla="*/ 1788769 w 2792916"/>
              <a:gd name="connsiteY6" fmla="*/ 1136227 h 3154620"/>
              <a:gd name="connsiteX7" fmla="*/ 1473809 w 2792916"/>
              <a:gd name="connsiteY7" fmla="*/ 1664547 h 3154620"/>
              <a:gd name="connsiteX8" fmla="*/ 1733529 w 2792916"/>
              <a:gd name="connsiteY8" fmla="*/ 1920054 h 3154620"/>
              <a:gd name="connsiteX9" fmla="*/ 2381601 w 2792916"/>
              <a:gd name="connsiteY9" fmla="*/ 1920054 h 3154620"/>
              <a:gd name="connsiteX10" fmla="*/ 2550769 w 2792916"/>
              <a:gd name="connsiteY10" fmla="*/ 2263987 h 3154620"/>
              <a:gd name="connsiteX11" fmla="*/ 2520289 w 2792916"/>
              <a:gd name="connsiteY11" fmla="*/ 2975187 h 3154620"/>
              <a:gd name="connsiteX12" fmla="*/ 1389473 w 2792916"/>
              <a:gd name="connsiteY12" fmla="*/ 2913728 h 3154620"/>
              <a:gd name="connsiteX13" fmla="*/ 1118209 w 2792916"/>
              <a:gd name="connsiteY13" fmla="*/ 2924025 h 3154620"/>
              <a:gd name="connsiteX14" fmla="*/ 274929 w 2792916"/>
              <a:gd name="connsiteY14" fmla="*/ 3036147 h 3154620"/>
              <a:gd name="connsiteX15" fmla="*/ 20929 w 2792916"/>
              <a:gd name="connsiteY15" fmla="*/ 2213187 h 3154620"/>
              <a:gd name="connsiteX16" fmla="*/ 149353 w 2792916"/>
              <a:gd name="connsiteY16" fmla="*/ 1920054 h 3154620"/>
              <a:gd name="connsiteX0" fmla="*/ 92937 w 2736500"/>
              <a:gd name="connsiteY0" fmla="*/ 1920054 h 3106781"/>
              <a:gd name="connsiteX1" fmla="*/ 543633 w 2736500"/>
              <a:gd name="connsiteY1" fmla="*/ 1857587 h 3106781"/>
              <a:gd name="connsiteX2" fmla="*/ 1244673 w 2736500"/>
              <a:gd name="connsiteY2" fmla="*/ 1166707 h 3106781"/>
              <a:gd name="connsiteX3" fmla="*/ 1498673 w 2736500"/>
              <a:gd name="connsiteY3" fmla="*/ 201507 h 3106781"/>
              <a:gd name="connsiteX4" fmla="*/ 2555313 w 2736500"/>
              <a:gd name="connsiteY4" fmla="*/ 140547 h 3106781"/>
              <a:gd name="connsiteX5" fmla="*/ 2585793 w 2736500"/>
              <a:gd name="connsiteY5" fmla="*/ 1044787 h 3106781"/>
              <a:gd name="connsiteX6" fmla="*/ 1732353 w 2736500"/>
              <a:gd name="connsiteY6" fmla="*/ 1136227 h 3106781"/>
              <a:gd name="connsiteX7" fmla="*/ 1417393 w 2736500"/>
              <a:gd name="connsiteY7" fmla="*/ 1664547 h 3106781"/>
              <a:gd name="connsiteX8" fmla="*/ 1677113 w 2736500"/>
              <a:gd name="connsiteY8" fmla="*/ 1920054 h 3106781"/>
              <a:gd name="connsiteX9" fmla="*/ 2325185 w 2736500"/>
              <a:gd name="connsiteY9" fmla="*/ 1920054 h 3106781"/>
              <a:gd name="connsiteX10" fmla="*/ 2494353 w 2736500"/>
              <a:gd name="connsiteY10" fmla="*/ 2263987 h 3106781"/>
              <a:gd name="connsiteX11" fmla="*/ 2463873 w 2736500"/>
              <a:gd name="connsiteY11" fmla="*/ 2975187 h 3106781"/>
              <a:gd name="connsiteX12" fmla="*/ 1333057 w 2736500"/>
              <a:gd name="connsiteY12" fmla="*/ 2913728 h 3106781"/>
              <a:gd name="connsiteX13" fmla="*/ 1061793 w 2736500"/>
              <a:gd name="connsiteY13" fmla="*/ 2924025 h 3106781"/>
              <a:gd name="connsiteX14" fmla="*/ 218513 w 2736500"/>
              <a:gd name="connsiteY14" fmla="*/ 3036147 h 3106781"/>
              <a:gd name="connsiteX15" fmla="*/ 20929 w 2736500"/>
              <a:gd name="connsiteY15" fmla="*/ 2500224 h 3106781"/>
              <a:gd name="connsiteX16" fmla="*/ 92937 w 2736500"/>
              <a:gd name="connsiteY16" fmla="*/ 1920054 h 3106781"/>
              <a:gd name="connsiteX0" fmla="*/ 92937 w 2736500"/>
              <a:gd name="connsiteY0" fmla="*/ 1920054 h 3106781"/>
              <a:gd name="connsiteX1" fmla="*/ 543633 w 2736500"/>
              <a:gd name="connsiteY1" fmla="*/ 1857587 h 3106781"/>
              <a:gd name="connsiteX2" fmla="*/ 1244673 w 2736500"/>
              <a:gd name="connsiteY2" fmla="*/ 1166707 h 3106781"/>
              <a:gd name="connsiteX3" fmla="*/ 1498673 w 2736500"/>
              <a:gd name="connsiteY3" fmla="*/ 201507 h 3106781"/>
              <a:gd name="connsiteX4" fmla="*/ 2555313 w 2736500"/>
              <a:gd name="connsiteY4" fmla="*/ 140547 h 3106781"/>
              <a:gd name="connsiteX5" fmla="*/ 2585793 w 2736500"/>
              <a:gd name="connsiteY5" fmla="*/ 1044787 h 3106781"/>
              <a:gd name="connsiteX6" fmla="*/ 1732353 w 2736500"/>
              <a:gd name="connsiteY6" fmla="*/ 1136227 h 3106781"/>
              <a:gd name="connsiteX7" fmla="*/ 1317073 w 2736500"/>
              <a:gd name="connsiteY7" fmla="*/ 1583836 h 3106781"/>
              <a:gd name="connsiteX8" fmla="*/ 1677113 w 2736500"/>
              <a:gd name="connsiteY8" fmla="*/ 1920054 h 3106781"/>
              <a:gd name="connsiteX9" fmla="*/ 2325185 w 2736500"/>
              <a:gd name="connsiteY9" fmla="*/ 1920054 h 3106781"/>
              <a:gd name="connsiteX10" fmla="*/ 2494353 w 2736500"/>
              <a:gd name="connsiteY10" fmla="*/ 2263987 h 3106781"/>
              <a:gd name="connsiteX11" fmla="*/ 2463873 w 2736500"/>
              <a:gd name="connsiteY11" fmla="*/ 2975187 h 3106781"/>
              <a:gd name="connsiteX12" fmla="*/ 1333057 w 2736500"/>
              <a:gd name="connsiteY12" fmla="*/ 2913728 h 3106781"/>
              <a:gd name="connsiteX13" fmla="*/ 1061793 w 2736500"/>
              <a:gd name="connsiteY13" fmla="*/ 2924025 h 3106781"/>
              <a:gd name="connsiteX14" fmla="*/ 218513 w 2736500"/>
              <a:gd name="connsiteY14" fmla="*/ 3036147 h 3106781"/>
              <a:gd name="connsiteX15" fmla="*/ 20929 w 2736500"/>
              <a:gd name="connsiteY15" fmla="*/ 2500224 h 3106781"/>
              <a:gd name="connsiteX16" fmla="*/ 92937 w 2736500"/>
              <a:gd name="connsiteY16" fmla="*/ 1920054 h 3106781"/>
              <a:gd name="connsiteX0" fmla="*/ 92937 w 2756162"/>
              <a:gd name="connsiteY0" fmla="*/ 1920054 h 3106781"/>
              <a:gd name="connsiteX1" fmla="*/ 543633 w 2756162"/>
              <a:gd name="connsiteY1" fmla="*/ 1857587 h 3106781"/>
              <a:gd name="connsiteX2" fmla="*/ 1244673 w 2756162"/>
              <a:gd name="connsiteY2" fmla="*/ 1166707 h 3106781"/>
              <a:gd name="connsiteX3" fmla="*/ 1498673 w 2756162"/>
              <a:gd name="connsiteY3" fmla="*/ 201507 h 3106781"/>
              <a:gd name="connsiteX4" fmla="*/ 2555313 w 2756162"/>
              <a:gd name="connsiteY4" fmla="*/ 140547 h 3106781"/>
              <a:gd name="connsiteX5" fmla="*/ 2585793 w 2756162"/>
              <a:gd name="connsiteY5" fmla="*/ 1044787 h 3106781"/>
              <a:gd name="connsiteX6" fmla="*/ 1533097 w 2756162"/>
              <a:gd name="connsiteY6" fmla="*/ 1148709 h 3106781"/>
              <a:gd name="connsiteX7" fmla="*/ 1317073 w 2756162"/>
              <a:gd name="connsiteY7" fmla="*/ 1583836 h 3106781"/>
              <a:gd name="connsiteX8" fmla="*/ 1677113 w 2756162"/>
              <a:gd name="connsiteY8" fmla="*/ 1920054 h 3106781"/>
              <a:gd name="connsiteX9" fmla="*/ 2325185 w 2756162"/>
              <a:gd name="connsiteY9" fmla="*/ 1920054 h 3106781"/>
              <a:gd name="connsiteX10" fmla="*/ 2494353 w 2756162"/>
              <a:gd name="connsiteY10" fmla="*/ 2263987 h 3106781"/>
              <a:gd name="connsiteX11" fmla="*/ 2463873 w 2756162"/>
              <a:gd name="connsiteY11" fmla="*/ 2975187 h 3106781"/>
              <a:gd name="connsiteX12" fmla="*/ 1333057 w 2756162"/>
              <a:gd name="connsiteY12" fmla="*/ 2913728 h 3106781"/>
              <a:gd name="connsiteX13" fmla="*/ 1061793 w 2756162"/>
              <a:gd name="connsiteY13" fmla="*/ 2924025 h 3106781"/>
              <a:gd name="connsiteX14" fmla="*/ 218513 w 2756162"/>
              <a:gd name="connsiteY14" fmla="*/ 3036147 h 3106781"/>
              <a:gd name="connsiteX15" fmla="*/ 20929 w 2756162"/>
              <a:gd name="connsiteY15" fmla="*/ 2500224 h 3106781"/>
              <a:gd name="connsiteX16" fmla="*/ 92937 w 2756162"/>
              <a:gd name="connsiteY16" fmla="*/ 1920054 h 3106781"/>
              <a:gd name="connsiteX0" fmla="*/ 144016 w 2807241"/>
              <a:gd name="connsiteY0" fmla="*/ 1920054 h 3106781"/>
              <a:gd name="connsiteX1" fmla="*/ 936104 w 2807241"/>
              <a:gd name="connsiteY1" fmla="*/ 1728878 h 3106781"/>
              <a:gd name="connsiteX2" fmla="*/ 1295752 w 2807241"/>
              <a:gd name="connsiteY2" fmla="*/ 1166707 h 3106781"/>
              <a:gd name="connsiteX3" fmla="*/ 1549752 w 2807241"/>
              <a:gd name="connsiteY3" fmla="*/ 201507 h 3106781"/>
              <a:gd name="connsiteX4" fmla="*/ 2606392 w 2807241"/>
              <a:gd name="connsiteY4" fmla="*/ 140547 h 3106781"/>
              <a:gd name="connsiteX5" fmla="*/ 2636872 w 2807241"/>
              <a:gd name="connsiteY5" fmla="*/ 1044787 h 3106781"/>
              <a:gd name="connsiteX6" fmla="*/ 1584176 w 2807241"/>
              <a:gd name="connsiteY6" fmla="*/ 1148709 h 3106781"/>
              <a:gd name="connsiteX7" fmla="*/ 1368152 w 2807241"/>
              <a:gd name="connsiteY7" fmla="*/ 1583836 h 3106781"/>
              <a:gd name="connsiteX8" fmla="*/ 1728192 w 2807241"/>
              <a:gd name="connsiteY8" fmla="*/ 1920054 h 3106781"/>
              <a:gd name="connsiteX9" fmla="*/ 2376264 w 2807241"/>
              <a:gd name="connsiteY9" fmla="*/ 1920054 h 3106781"/>
              <a:gd name="connsiteX10" fmla="*/ 2545432 w 2807241"/>
              <a:gd name="connsiteY10" fmla="*/ 2263987 h 3106781"/>
              <a:gd name="connsiteX11" fmla="*/ 2514952 w 2807241"/>
              <a:gd name="connsiteY11" fmla="*/ 2975187 h 3106781"/>
              <a:gd name="connsiteX12" fmla="*/ 1384136 w 2807241"/>
              <a:gd name="connsiteY12" fmla="*/ 2913728 h 3106781"/>
              <a:gd name="connsiteX13" fmla="*/ 1112872 w 2807241"/>
              <a:gd name="connsiteY13" fmla="*/ 2924025 h 3106781"/>
              <a:gd name="connsiteX14" fmla="*/ 269592 w 2807241"/>
              <a:gd name="connsiteY14" fmla="*/ 3036147 h 3106781"/>
              <a:gd name="connsiteX15" fmla="*/ 72008 w 2807241"/>
              <a:gd name="connsiteY15" fmla="*/ 2500224 h 3106781"/>
              <a:gd name="connsiteX16" fmla="*/ 144016 w 2807241"/>
              <a:gd name="connsiteY16" fmla="*/ 1920054 h 3106781"/>
              <a:gd name="connsiteX0" fmla="*/ 144016 w 2807241"/>
              <a:gd name="connsiteY0" fmla="*/ 1920054 h 3106781"/>
              <a:gd name="connsiteX1" fmla="*/ 936104 w 2807241"/>
              <a:gd name="connsiteY1" fmla="*/ 1728878 h 3106781"/>
              <a:gd name="connsiteX2" fmla="*/ 1295752 w 2807241"/>
              <a:gd name="connsiteY2" fmla="*/ 1166707 h 3106781"/>
              <a:gd name="connsiteX3" fmla="*/ 1549752 w 2807241"/>
              <a:gd name="connsiteY3" fmla="*/ 201507 h 3106781"/>
              <a:gd name="connsiteX4" fmla="*/ 2606392 w 2807241"/>
              <a:gd name="connsiteY4" fmla="*/ 140547 h 3106781"/>
              <a:gd name="connsiteX5" fmla="*/ 2636872 w 2807241"/>
              <a:gd name="connsiteY5" fmla="*/ 1044787 h 3106781"/>
              <a:gd name="connsiteX6" fmla="*/ 1584176 w 2807241"/>
              <a:gd name="connsiteY6" fmla="*/ 1148709 h 3106781"/>
              <a:gd name="connsiteX7" fmla="*/ 1368152 w 2807241"/>
              <a:gd name="connsiteY7" fmla="*/ 1583836 h 3106781"/>
              <a:gd name="connsiteX8" fmla="*/ 1584177 w 2807241"/>
              <a:gd name="connsiteY8" fmla="*/ 1801400 h 3106781"/>
              <a:gd name="connsiteX9" fmla="*/ 2376264 w 2807241"/>
              <a:gd name="connsiteY9" fmla="*/ 1920054 h 3106781"/>
              <a:gd name="connsiteX10" fmla="*/ 2545432 w 2807241"/>
              <a:gd name="connsiteY10" fmla="*/ 2263987 h 3106781"/>
              <a:gd name="connsiteX11" fmla="*/ 2514952 w 2807241"/>
              <a:gd name="connsiteY11" fmla="*/ 2975187 h 3106781"/>
              <a:gd name="connsiteX12" fmla="*/ 1384136 w 2807241"/>
              <a:gd name="connsiteY12" fmla="*/ 2913728 h 3106781"/>
              <a:gd name="connsiteX13" fmla="*/ 1112872 w 2807241"/>
              <a:gd name="connsiteY13" fmla="*/ 2924025 h 3106781"/>
              <a:gd name="connsiteX14" fmla="*/ 269592 w 2807241"/>
              <a:gd name="connsiteY14" fmla="*/ 3036147 h 3106781"/>
              <a:gd name="connsiteX15" fmla="*/ 72008 w 2807241"/>
              <a:gd name="connsiteY15" fmla="*/ 2500224 h 3106781"/>
              <a:gd name="connsiteX16" fmla="*/ 144016 w 2807241"/>
              <a:gd name="connsiteY16" fmla="*/ 1920054 h 3106781"/>
              <a:gd name="connsiteX0" fmla="*/ 144016 w 2807241"/>
              <a:gd name="connsiteY0" fmla="*/ 1920054 h 3106781"/>
              <a:gd name="connsiteX1" fmla="*/ 936104 w 2807241"/>
              <a:gd name="connsiteY1" fmla="*/ 1728878 h 3106781"/>
              <a:gd name="connsiteX2" fmla="*/ 1295752 w 2807241"/>
              <a:gd name="connsiteY2" fmla="*/ 1166707 h 3106781"/>
              <a:gd name="connsiteX3" fmla="*/ 1549752 w 2807241"/>
              <a:gd name="connsiteY3" fmla="*/ 201507 h 3106781"/>
              <a:gd name="connsiteX4" fmla="*/ 2606392 w 2807241"/>
              <a:gd name="connsiteY4" fmla="*/ 140547 h 3106781"/>
              <a:gd name="connsiteX5" fmla="*/ 2636872 w 2807241"/>
              <a:gd name="connsiteY5" fmla="*/ 1044787 h 3106781"/>
              <a:gd name="connsiteX6" fmla="*/ 1584176 w 2807241"/>
              <a:gd name="connsiteY6" fmla="*/ 1148709 h 3106781"/>
              <a:gd name="connsiteX7" fmla="*/ 1440161 w 2807241"/>
              <a:gd name="connsiteY7" fmla="*/ 1511315 h 3106781"/>
              <a:gd name="connsiteX8" fmla="*/ 1584177 w 2807241"/>
              <a:gd name="connsiteY8" fmla="*/ 1801400 h 3106781"/>
              <a:gd name="connsiteX9" fmla="*/ 2376264 w 2807241"/>
              <a:gd name="connsiteY9" fmla="*/ 1920054 h 3106781"/>
              <a:gd name="connsiteX10" fmla="*/ 2545432 w 2807241"/>
              <a:gd name="connsiteY10" fmla="*/ 2263987 h 3106781"/>
              <a:gd name="connsiteX11" fmla="*/ 2514952 w 2807241"/>
              <a:gd name="connsiteY11" fmla="*/ 2975187 h 3106781"/>
              <a:gd name="connsiteX12" fmla="*/ 1384136 w 2807241"/>
              <a:gd name="connsiteY12" fmla="*/ 2913728 h 3106781"/>
              <a:gd name="connsiteX13" fmla="*/ 1112872 w 2807241"/>
              <a:gd name="connsiteY13" fmla="*/ 2924025 h 3106781"/>
              <a:gd name="connsiteX14" fmla="*/ 269592 w 2807241"/>
              <a:gd name="connsiteY14" fmla="*/ 3036147 h 3106781"/>
              <a:gd name="connsiteX15" fmla="*/ 72008 w 2807241"/>
              <a:gd name="connsiteY15" fmla="*/ 2500224 h 3106781"/>
              <a:gd name="connsiteX16" fmla="*/ 144016 w 2807241"/>
              <a:gd name="connsiteY16" fmla="*/ 1920054 h 3106781"/>
              <a:gd name="connsiteX0" fmla="*/ 144016 w 2807241"/>
              <a:gd name="connsiteY0" fmla="*/ 1920054 h 3106781"/>
              <a:gd name="connsiteX1" fmla="*/ 936104 w 2807241"/>
              <a:gd name="connsiteY1" fmla="*/ 1728878 h 3106781"/>
              <a:gd name="connsiteX2" fmla="*/ 1295752 w 2807241"/>
              <a:gd name="connsiteY2" fmla="*/ 1166707 h 3106781"/>
              <a:gd name="connsiteX3" fmla="*/ 1549752 w 2807241"/>
              <a:gd name="connsiteY3" fmla="*/ 201507 h 3106781"/>
              <a:gd name="connsiteX4" fmla="*/ 2606392 w 2807241"/>
              <a:gd name="connsiteY4" fmla="*/ 140547 h 3106781"/>
              <a:gd name="connsiteX5" fmla="*/ 2636872 w 2807241"/>
              <a:gd name="connsiteY5" fmla="*/ 1044787 h 3106781"/>
              <a:gd name="connsiteX6" fmla="*/ 1584176 w 2807241"/>
              <a:gd name="connsiteY6" fmla="*/ 1148709 h 3106781"/>
              <a:gd name="connsiteX7" fmla="*/ 1440161 w 2807241"/>
              <a:gd name="connsiteY7" fmla="*/ 1511315 h 3106781"/>
              <a:gd name="connsiteX8" fmla="*/ 1584177 w 2807241"/>
              <a:gd name="connsiteY8" fmla="*/ 1873921 h 3106781"/>
              <a:gd name="connsiteX9" fmla="*/ 2376264 w 2807241"/>
              <a:gd name="connsiteY9" fmla="*/ 1920054 h 3106781"/>
              <a:gd name="connsiteX10" fmla="*/ 2545432 w 2807241"/>
              <a:gd name="connsiteY10" fmla="*/ 2263987 h 3106781"/>
              <a:gd name="connsiteX11" fmla="*/ 2514952 w 2807241"/>
              <a:gd name="connsiteY11" fmla="*/ 2975187 h 3106781"/>
              <a:gd name="connsiteX12" fmla="*/ 1384136 w 2807241"/>
              <a:gd name="connsiteY12" fmla="*/ 2913728 h 3106781"/>
              <a:gd name="connsiteX13" fmla="*/ 1112872 w 2807241"/>
              <a:gd name="connsiteY13" fmla="*/ 2924025 h 3106781"/>
              <a:gd name="connsiteX14" fmla="*/ 269592 w 2807241"/>
              <a:gd name="connsiteY14" fmla="*/ 3036147 h 3106781"/>
              <a:gd name="connsiteX15" fmla="*/ 72008 w 2807241"/>
              <a:gd name="connsiteY15" fmla="*/ 2500224 h 3106781"/>
              <a:gd name="connsiteX16" fmla="*/ 144016 w 2807241"/>
              <a:gd name="connsiteY16" fmla="*/ 1920054 h 3106781"/>
              <a:gd name="connsiteX0" fmla="*/ 144016 w 2807241"/>
              <a:gd name="connsiteY0" fmla="*/ 1920054 h 3106781"/>
              <a:gd name="connsiteX1" fmla="*/ 936104 w 2807241"/>
              <a:gd name="connsiteY1" fmla="*/ 1728878 h 3106781"/>
              <a:gd name="connsiteX2" fmla="*/ 1295752 w 2807241"/>
              <a:gd name="connsiteY2" fmla="*/ 1166707 h 3106781"/>
              <a:gd name="connsiteX3" fmla="*/ 1549752 w 2807241"/>
              <a:gd name="connsiteY3" fmla="*/ 201507 h 3106781"/>
              <a:gd name="connsiteX4" fmla="*/ 2606392 w 2807241"/>
              <a:gd name="connsiteY4" fmla="*/ 140547 h 3106781"/>
              <a:gd name="connsiteX5" fmla="*/ 2636872 w 2807241"/>
              <a:gd name="connsiteY5" fmla="*/ 1044787 h 3106781"/>
              <a:gd name="connsiteX6" fmla="*/ 1584176 w 2807241"/>
              <a:gd name="connsiteY6" fmla="*/ 1148709 h 3106781"/>
              <a:gd name="connsiteX7" fmla="*/ 1584177 w 2807241"/>
              <a:gd name="connsiteY7" fmla="*/ 1873921 h 3106781"/>
              <a:gd name="connsiteX8" fmla="*/ 2376264 w 2807241"/>
              <a:gd name="connsiteY8" fmla="*/ 1920054 h 3106781"/>
              <a:gd name="connsiteX9" fmla="*/ 2545432 w 2807241"/>
              <a:gd name="connsiteY9" fmla="*/ 2263987 h 3106781"/>
              <a:gd name="connsiteX10" fmla="*/ 2514952 w 2807241"/>
              <a:gd name="connsiteY10" fmla="*/ 2975187 h 3106781"/>
              <a:gd name="connsiteX11" fmla="*/ 1384136 w 2807241"/>
              <a:gd name="connsiteY11" fmla="*/ 2913728 h 3106781"/>
              <a:gd name="connsiteX12" fmla="*/ 1112872 w 2807241"/>
              <a:gd name="connsiteY12" fmla="*/ 2924025 h 3106781"/>
              <a:gd name="connsiteX13" fmla="*/ 269592 w 2807241"/>
              <a:gd name="connsiteY13" fmla="*/ 3036147 h 3106781"/>
              <a:gd name="connsiteX14" fmla="*/ 72008 w 2807241"/>
              <a:gd name="connsiteY14" fmla="*/ 2500224 h 3106781"/>
              <a:gd name="connsiteX15" fmla="*/ 144016 w 2807241"/>
              <a:gd name="connsiteY15" fmla="*/ 1920054 h 3106781"/>
              <a:gd name="connsiteX0" fmla="*/ 144016 w 2819242"/>
              <a:gd name="connsiteY0" fmla="*/ 1920054 h 3106781"/>
              <a:gd name="connsiteX1" fmla="*/ 936104 w 2819242"/>
              <a:gd name="connsiteY1" fmla="*/ 1728878 h 3106781"/>
              <a:gd name="connsiteX2" fmla="*/ 1295752 w 2819242"/>
              <a:gd name="connsiteY2" fmla="*/ 1166707 h 3106781"/>
              <a:gd name="connsiteX3" fmla="*/ 1549752 w 2819242"/>
              <a:gd name="connsiteY3" fmla="*/ 201507 h 3106781"/>
              <a:gd name="connsiteX4" fmla="*/ 2606392 w 2819242"/>
              <a:gd name="connsiteY4" fmla="*/ 140547 h 3106781"/>
              <a:gd name="connsiteX5" fmla="*/ 2636872 w 2819242"/>
              <a:gd name="connsiteY5" fmla="*/ 1044787 h 3106781"/>
              <a:gd name="connsiteX6" fmla="*/ 1512169 w 2819242"/>
              <a:gd name="connsiteY6" fmla="*/ 1221230 h 3106781"/>
              <a:gd name="connsiteX7" fmla="*/ 1584177 w 2819242"/>
              <a:gd name="connsiteY7" fmla="*/ 1873921 h 3106781"/>
              <a:gd name="connsiteX8" fmla="*/ 2376264 w 2819242"/>
              <a:gd name="connsiteY8" fmla="*/ 1920054 h 3106781"/>
              <a:gd name="connsiteX9" fmla="*/ 2545432 w 2819242"/>
              <a:gd name="connsiteY9" fmla="*/ 2263987 h 3106781"/>
              <a:gd name="connsiteX10" fmla="*/ 2514952 w 2819242"/>
              <a:gd name="connsiteY10" fmla="*/ 2975187 h 3106781"/>
              <a:gd name="connsiteX11" fmla="*/ 1384136 w 2819242"/>
              <a:gd name="connsiteY11" fmla="*/ 2913728 h 3106781"/>
              <a:gd name="connsiteX12" fmla="*/ 1112872 w 2819242"/>
              <a:gd name="connsiteY12" fmla="*/ 2924025 h 3106781"/>
              <a:gd name="connsiteX13" fmla="*/ 269592 w 2819242"/>
              <a:gd name="connsiteY13" fmla="*/ 3036147 h 3106781"/>
              <a:gd name="connsiteX14" fmla="*/ 72008 w 2819242"/>
              <a:gd name="connsiteY14" fmla="*/ 2500224 h 3106781"/>
              <a:gd name="connsiteX15" fmla="*/ 144016 w 2819242"/>
              <a:gd name="connsiteY15" fmla="*/ 1920054 h 3106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19242" h="3106781">
                <a:moveTo>
                  <a:pt x="144016" y="1920054"/>
                </a:moveTo>
                <a:cubicBezTo>
                  <a:pt x="288032" y="1791496"/>
                  <a:pt x="744148" y="1854436"/>
                  <a:pt x="936104" y="1728878"/>
                </a:cubicBezTo>
                <a:cubicBezTo>
                  <a:pt x="1128060" y="1603320"/>
                  <a:pt x="1193477" y="1421269"/>
                  <a:pt x="1295752" y="1166707"/>
                </a:cubicBezTo>
                <a:cubicBezTo>
                  <a:pt x="1398027" y="912145"/>
                  <a:pt x="1331312" y="372534"/>
                  <a:pt x="1549752" y="201507"/>
                </a:cubicBezTo>
                <a:cubicBezTo>
                  <a:pt x="1768192" y="30480"/>
                  <a:pt x="2425205" y="0"/>
                  <a:pt x="2606392" y="140547"/>
                </a:cubicBezTo>
                <a:cubicBezTo>
                  <a:pt x="2787579" y="281094"/>
                  <a:pt x="2819242" y="864673"/>
                  <a:pt x="2636872" y="1044787"/>
                </a:cubicBezTo>
                <a:cubicBezTo>
                  <a:pt x="2454502" y="1224901"/>
                  <a:pt x="1687618" y="1083041"/>
                  <a:pt x="1512169" y="1221230"/>
                </a:cubicBezTo>
                <a:cubicBezTo>
                  <a:pt x="1336720" y="1359419"/>
                  <a:pt x="1440161" y="1757450"/>
                  <a:pt x="1584177" y="1873921"/>
                </a:cubicBezTo>
                <a:cubicBezTo>
                  <a:pt x="1728193" y="1990392"/>
                  <a:pt x="2216055" y="1855043"/>
                  <a:pt x="2376264" y="1920054"/>
                </a:cubicBezTo>
                <a:cubicBezTo>
                  <a:pt x="2536473" y="1985065"/>
                  <a:pt x="2522317" y="2088132"/>
                  <a:pt x="2545432" y="2263987"/>
                </a:cubicBezTo>
                <a:cubicBezTo>
                  <a:pt x="2568547" y="2439843"/>
                  <a:pt x="2708501" y="2866897"/>
                  <a:pt x="2514952" y="2975187"/>
                </a:cubicBezTo>
                <a:cubicBezTo>
                  <a:pt x="2321403" y="3083477"/>
                  <a:pt x="1617816" y="2922255"/>
                  <a:pt x="1384136" y="2913728"/>
                </a:cubicBezTo>
                <a:lnTo>
                  <a:pt x="1112872" y="2924025"/>
                </a:lnTo>
                <a:cubicBezTo>
                  <a:pt x="906285" y="2940958"/>
                  <a:pt x="443069" y="3106781"/>
                  <a:pt x="269592" y="3036147"/>
                </a:cubicBezTo>
                <a:cubicBezTo>
                  <a:pt x="96115" y="2965513"/>
                  <a:pt x="92937" y="2686240"/>
                  <a:pt x="72008" y="2500224"/>
                </a:cubicBezTo>
                <a:cubicBezTo>
                  <a:pt x="51079" y="2314209"/>
                  <a:pt x="0" y="2048612"/>
                  <a:pt x="144016" y="1920054"/>
                </a:cubicBezTo>
                <a:close/>
              </a:path>
            </a:pathLst>
          </a:cu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46" name="Straight Connector 45"/>
          <p:cNvCxnSpPr>
            <a:stCxn id="6" idx="2"/>
            <a:endCxn id="15" idx="0"/>
          </p:cNvCxnSpPr>
          <p:nvPr/>
        </p:nvCxnSpPr>
        <p:spPr>
          <a:xfrm>
            <a:off x="4589748" y="3726327"/>
            <a:ext cx="36512" cy="468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1"/>
            <a:endCxn id="15" idx="2"/>
          </p:cNvCxnSpPr>
          <p:nvPr/>
        </p:nvCxnSpPr>
        <p:spPr>
          <a:xfrm flipV="1">
            <a:off x="2699792" y="4249147"/>
            <a:ext cx="1872208" cy="822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3"/>
            <a:endCxn id="5" idx="2"/>
          </p:cNvCxnSpPr>
          <p:nvPr/>
        </p:nvCxnSpPr>
        <p:spPr>
          <a:xfrm flipH="1">
            <a:off x="3113584" y="4080372"/>
            <a:ext cx="619093" cy="14351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Relation to Hypergraphs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Equivalent to a Set System</a:t>
            </a:r>
          </a:p>
        </p:txBody>
      </p:sp>
      <p:pic>
        <p:nvPicPr>
          <p:cNvPr id="4" name="Picture 7" descr="C:\dev\EuroVis2014STAR\images\authors\luan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2898743"/>
            <a:ext cx="827584" cy="827584"/>
          </a:xfrm>
          <a:prstGeom prst="rect">
            <a:avLst/>
          </a:prstGeom>
          <a:noFill/>
        </p:spPr>
      </p:pic>
      <p:pic>
        <p:nvPicPr>
          <p:cNvPr id="5" name="Picture 4" descr="C:\dev\EuroVis2014STAR\images\authors\silvi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4626935"/>
            <a:ext cx="827584" cy="888540"/>
          </a:xfrm>
          <a:prstGeom prst="rect">
            <a:avLst/>
          </a:prstGeom>
          <a:noFill/>
        </p:spPr>
      </p:pic>
      <p:pic>
        <p:nvPicPr>
          <p:cNvPr id="6" name="Picture 2" descr="C:\dev\EuroVis2014STAR\images\authors\bila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9952" y="2826735"/>
            <a:ext cx="899592" cy="899592"/>
          </a:xfrm>
          <a:prstGeom prst="rect">
            <a:avLst/>
          </a:prstGeom>
          <a:noFill/>
        </p:spPr>
      </p:pic>
      <p:pic>
        <p:nvPicPr>
          <p:cNvPr id="7" name="Picture 3" descr="C:\dev\EuroVis2014STAR\images\authors\peter.png"/>
          <p:cNvPicPr>
            <a:picLocks noChangeAspect="1" noChangeArrowheads="1"/>
          </p:cNvPicPr>
          <p:nvPr/>
        </p:nvPicPr>
        <p:blipFill>
          <a:blip r:embed="rId6" cstate="print"/>
          <a:srcRect l="6690" r="13028" b="1721"/>
          <a:stretch>
            <a:fillRect/>
          </a:stretch>
        </p:blipFill>
        <p:spPr bwMode="auto">
          <a:xfrm>
            <a:off x="5687616" y="4626935"/>
            <a:ext cx="827583" cy="896548"/>
          </a:xfrm>
          <a:prstGeom prst="rect">
            <a:avLst/>
          </a:prstGeom>
          <a:noFill/>
        </p:spPr>
      </p:pic>
      <p:pic>
        <p:nvPicPr>
          <p:cNvPr id="8" name="Picture 5" descr="C:\dev\EuroVis2014STAR\images\authors\wolfgan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99792" y="2898743"/>
            <a:ext cx="860294" cy="906383"/>
          </a:xfrm>
          <a:prstGeom prst="rect">
            <a:avLst/>
          </a:prstGeom>
          <a:noFill/>
        </p:spPr>
      </p:pic>
      <p:pic>
        <p:nvPicPr>
          <p:cNvPr id="9" name="Picture 6" descr="C:\dev\EuroVis2014STAR\images\authors\helwig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67944" y="4626935"/>
            <a:ext cx="827584" cy="877297"/>
          </a:xfrm>
          <a:prstGeom prst="rect">
            <a:avLst/>
          </a:prstGeom>
          <a:noFill/>
        </p:spPr>
      </p:pic>
      <p:sp>
        <p:nvSpPr>
          <p:cNvPr id="10" name="Oval 9"/>
          <p:cNvSpPr/>
          <p:nvPr/>
        </p:nvSpPr>
        <p:spPr>
          <a:xfrm>
            <a:off x="6047656" y="4122879"/>
            <a:ext cx="108520" cy="1085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rgbClr val="FFC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716785" y="3987744"/>
            <a:ext cx="108520" cy="1085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Oval 11"/>
          <p:cNvSpPr/>
          <p:nvPr/>
        </p:nvSpPr>
        <p:spPr>
          <a:xfrm>
            <a:off x="3059832" y="4122879"/>
            <a:ext cx="108520" cy="108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Oval 14"/>
          <p:cNvSpPr/>
          <p:nvPr/>
        </p:nvSpPr>
        <p:spPr>
          <a:xfrm>
            <a:off x="4572000" y="4194887"/>
            <a:ext cx="108520" cy="1085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7" name="Straight Connector 16"/>
          <p:cNvCxnSpPr>
            <a:stCxn id="11" idx="0"/>
            <a:endCxn id="6" idx="1"/>
          </p:cNvCxnSpPr>
          <p:nvPr/>
        </p:nvCxnSpPr>
        <p:spPr>
          <a:xfrm flipV="1">
            <a:off x="3771045" y="3276531"/>
            <a:ext cx="368907" cy="711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5"/>
            <a:endCxn id="9" idx="1"/>
          </p:cNvCxnSpPr>
          <p:nvPr/>
        </p:nvCxnSpPr>
        <p:spPr>
          <a:xfrm>
            <a:off x="3809413" y="4080372"/>
            <a:ext cx="258531" cy="985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4" idx="2"/>
          </p:cNvCxnSpPr>
          <p:nvPr/>
        </p:nvCxnSpPr>
        <p:spPr>
          <a:xfrm flipV="1">
            <a:off x="6101916" y="3726327"/>
            <a:ext cx="36004" cy="396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1"/>
            <a:endCxn id="15" idx="7"/>
          </p:cNvCxnSpPr>
          <p:nvPr/>
        </p:nvCxnSpPr>
        <p:spPr>
          <a:xfrm flipH="1">
            <a:off x="4664628" y="3312535"/>
            <a:ext cx="1059500" cy="89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5" idx="1"/>
            <a:endCxn id="8" idx="3"/>
          </p:cNvCxnSpPr>
          <p:nvPr/>
        </p:nvCxnSpPr>
        <p:spPr>
          <a:xfrm flipH="1" flipV="1">
            <a:off x="3560086" y="3351935"/>
            <a:ext cx="1027806" cy="858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9" idx="0"/>
            <a:endCxn id="15" idx="4"/>
          </p:cNvCxnSpPr>
          <p:nvPr/>
        </p:nvCxnSpPr>
        <p:spPr>
          <a:xfrm flipV="1">
            <a:off x="4481736" y="4303407"/>
            <a:ext cx="144524" cy="323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0" idx="4"/>
            <a:endCxn id="7" idx="0"/>
          </p:cNvCxnSpPr>
          <p:nvPr/>
        </p:nvCxnSpPr>
        <p:spPr>
          <a:xfrm flipH="1">
            <a:off x="6101408" y="4231399"/>
            <a:ext cx="508" cy="395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5" idx="5"/>
            <a:endCxn id="7" idx="1"/>
          </p:cNvCxnSpPr>
          <p:nvPr/>
        </p:nvCxnSpPr>
        <p:spPr>
          <a:xfrm>
            <a:off x="4664628" y="4287515"/>
            <a:ext cx="1022988" cy="787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0"/>
            <a:endCxn id="12" idx="4"/>
          </p:cNvCxnSpPr>
          <p:nvPr/>
        </p:nvCxnSpPr>
        <p:spPr>
          <a:xfrm flipV="1">
            <a:off x="3113584" y="4231399"/>
            <a:ext cx="508" cy="395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12" idx="0"/>
            <a:endCxn id="8" idx="2"/>
          </p:cNvCxnSpPr>
          <p:nvPr/>
        </p:nvCxnSpPr>
        <p:spPr>
          <a:xfrm flipV="1">
            <a:off x="3114092" y="3805126"/>
            <a:ext cx="15847" cy="3177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Arial"/>
              </a:rPr>
              <a:t>Open Problems</a:t>
            </a:r>
            <a:endParaRPr lang="en-US" sz="4000" dirty="0"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Drawing Euler diagrams</a:t>
            </a:r>
          </a:p>
          <a:p>
            <a:pPr>
              <a:lnSpc>
                <a:spcPct val="120000"/>
              </a:lnSpc>
            </a:pPr>
            <a:r>
              <a:rPr lang="de-AT" dirty="0" smtClean="0"/>
              <a:t>Scalability</a:t>
            </a:r>
          </a:p>
          <a:p>
            <a:pPr>
              <a:lnSpc>
                <a:spcPct val="120000"/>
              </a:lnSpc>
            </a:pPr>
            <a:r>
              <a:rPr lang="de-AT" dirty="0" smtClean="0"/>
              <a:t>The role of ordering</a:t>
            </a:r>
          </a:p>
          <a:p>
            <a:pPr>
              <a:lnSpc>
                <a:spcPct val="120000"/>
              </a:lnSpc>
            </a:pPr>
            <a:r>
              <a:rPr lang="de-AT" dirty="0" smtClean="0"/>
              <a:t>Evaluation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Sets + other data types</a:t>
            </a:r>
            <a:endParaRPr lang="de-AT" dirty="0" smtClean="0"/>
          </a:p>
          <a:p>
            <a:pPr>
              <a:lnSpc>
                <a:spcPct val="120000"/>
              </a:lnSpc>
            </a:pPr>
            <a:r>
              <a:rPr lang="de-AT" dirty="0" smtClean="0"/>
              <a:t>Multiple set families</a:t>
            </a:r>
          </a:p>
          <a:p>
            <a:pPr>
              <a:lnSpc>
                <a:spcPct val="120000"/>
              </a:lnSpc>
            </a:pPr>
            <a:r>
              <a:rPr lang="de-AT" dirty="0" smtClean="0"/>
              <a:t>Time-varying set-typed data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Fuzzy and uncertain </a:t>
            </a:r>
            <a:r>
              <a:rPr lang="de-AT" dirty="0" smtClean="0"/>
              <a:t>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27384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900" b="1" dirty="0" smtClean="0">
                <a:latin typeface="Century Gothic"/>
                <a:cs typeface="Century Gothic"/>
              </a:rPr>
              <a:t>Drawing Euler diagrams with specific properties</a:t>
            </a:r>
            <a:endParaRPr lang="de-AT" sz="2900" b="1" dirty="0" smtClean="0">
              <a:latin typeface="Century Gothic"/>
              <a:cs typeface="Century 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62269" y="2284843"/>
            <a:ext cx="1331932" cy="175432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 anchor="ctr">
            <a:spAutoFit/>
          </a:bodyPr>
          <a:lstStyle/>
          <a:p>
            <a:endParaRPr lang="en-US" dirty="0" smtClean="0">
              <a:latin typeface="Century Gothic"/>
              <a:cs typeface="Century Gothic"/>
            </a:endParaRPr>
          </a:p>
          <a:p>
            <a:endParaRPr lang="en-US" dirty="0" smtClean="0">
              <a:latin typeface="Century Gothic"/>
              <a:cs typeface="Century Gothic"/>
            </a:endParaRPr>
          </a:p>
          <a:p>
            <a:pPr algn="ctr"/>
            <a:r>
              <a:rPr lang="en-US" dirty="0" smtClean="0">
                <a:latin typeface="Century Gothic"/>
                <a:cs typeface="Century Gothic"/>
              </a:rPr>
              <a:t>Generic Tool</a:t>
            </a:r>
          </a:p>
          <a:p>
            <a:pPr algn="ctr"/>
            <a:endParaRPr lang="en-US" dirty="0" smtClean="0">
              <a:latin typeface="Century Gothic"/>
              <a:cs typeface="Century Gothic"/>
            </a:endParaRPr>
          </a:p>
          <a:p>
            <a:pPr algn="ctr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2180285" y="2909404"/>
            <a:ext cx="670310" cy="599799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8674" y="2211649"/>
            <a:ext cx="204621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/>
                <a:cs typeface="Century Gothic"/>
              </a:rPr>
              <a:t>Sets</a:t>
            </a:r>
            <a:r>
              <a:rPr lang="en-US" dirty="0" smtClean="0">
                <a:latin typeface="Century Gothic"/>
                <a:cs typeface="Century Gothic"/>
              </a:rPr>
              <a:t>: </a:t>
            </a:r>
          </a:p>
          <a:p>
            <a:endParaRPr lang="en-US" sz="400" dirty="0" smtClean="0">
              <a:latin typeface="Century Gothic"/>
              <a:cs typeface="Century Gothic"/>
            </a:endParaRPr>
          </a:p>
          <a:p>
            <a:r>
              <a:rPr lang="en-US" dirty="0" smtClean="0">
                <a:latin typeface="Century Gothic"/>
                <a:cs typeface="Century Gothic"/>
              </a:rPr>
              <a:t>a, b, c, d</a:t>
            </a:r>
          </a:p>
          <a:p>
            <a:endParaRPr lang="en-US" dirty="0">
              <a:latin typeface="Century Gothic"/>
              <a:cs typeface="Century Gothic"/>
            </a:endParaRPr>
          </a:p>
          <a:p>
            <a:r>
              <a:rPr lang="en-US" b="1" dirty="0" smtClean="0">
                <a:latin typeface="Century Gothic"/>
                <a:cs typeface="Century Gothic"/>
              </a:rPr>
              <a:t>Set relations</a:t>
            </a:r>
            <a:r>
              <a:rPr lang="en-US" dirty="0" smtClean="0">
                <a:latin typeface="Century Gothic"/>
                <a:cs typeface="Century Gothic"/>
              </a:rPr>
              <a:t>:</a:t>
            </a:r>
          </a:p>
          <a:p>
            <a:endParaRPr lang="en-US" sz="400" dirty="0" smtClean="0">
              <a:latin typeface="Century Gothic"/>
              <a:cs typeface="Century Gothic"/>
            </a:endParaRPr>
          </a:p>
          <a:p>
            <a:r>
              <a:rPr lang="en-US" dirty="0" smtClean="0">
                <a:latin typeface="Century Gothic"/>
                <a:cs typeface="Century Gothic"/>
              </a:rPr>
              <a:t>a, b,</a:t>
            </a:r>
            <a:r>
              <a:rPr lang="en-US" dirty="0">
                <a:latin typeface="Century Gothic"/>
                <a:cs typeface="Century Gothic"/>
              </a:rPr>
              <a:t> </a:t>
            </a:r>
            <a:r>
              <a:rPr lang="en-US" dirty="0" smtClean="0">
                <a:latin typeface="Century Gothic"/>
                <a:cs typeface="Century Gothic"/>
              </a:rPr>
              <a:t>c, </a:t>
            </a:r>
            <a:r>
              <a:rPr lang="en-US" dirty="0" err="1" smtClean="0">
                <a:latin typeface="Century Gothic"/>
                <a:cs typeface="Century Gothic"/>
              </a:rPr>
              <a:t>ab</a:t>
            </a:r>
            <a:r>
              <a:rPr lang="en-US" dirty="0" smtClean="0">
                <a:latin typeface="Century Gothic"/>
                <a:cs typeface="Century Gothic"/>
              </a:rPr>
              <a:t>, ac, </a:t>
            </a:r>
            <a:r>
              <a:rPr lang="en-US" dirty="0" err="1" smtClean="0">
                <a:latin typeface="Century Gothic"/>
                <a:cs typeface="Century Gothic"/>
              </a:rPr>
              <a:t>bc</a:t>
            </a:r>
            <a:r>
              <a:rPr lang="en-US" dirty="0" smtClean="0">
                <a:latin typeface="Century Gothic"/>
                <a:cs typeface="Century Gothic"/>
              </a:rPr>
              <a:t>, ad, </a:t>
            </a:r>
            <a:r>
              <a:rPr lang="en-US" dirty="0" err="1" smtClean="0">
                <a:latin typeface="Century Gothic"/>
                <a:cs typeface="Century Gothic"/>
              </a:rPr>
              <a:t>acd</a:t>
            </a:r>
            <a:r>
              <a:rPr lang="en-US" dirty="0" smtClean="0">
                <a:latin typeface="Century Gothic"/>
                <a:cs typeface="Century Gothic"/>
              </a:rPr>
              <a:t>, </a:t>
            </a:r>
            <a:r>
              <a:rPr lang="en-US" dirty="0" err="1" smtClean="0">
                <a:latin typeface="Century Gothic"/>
                <a:cs typeface="Century Gothic"/>
              </a:rPr>
              <a:t>bcd</a:t>
            </a:r>
            <a:r>
              <a:rPr lang="en-US" dirty="0" smtClean="0">
                <a:latin typeface="Century Gothic"/>
                <a:cs typeface="Century Gothic"/>
              </a:rPr>
              <a:t>, </a:t>
            </a:r>
            <a:r>
              <a:rPr lang="en-US" dirty="0" err="1" smtClean="0">
                <a:latin typeface="Century Gothic"/>
                <a:cs typeface="Century Gothic"/>
              </a:rPr>
              <a:t>abcd</a:t>
            </a:r>
            <a:endParaRPr lang="en-US" dirty="0" smtClean="0">
              <a:latin typeface="Century Gothic"/>
              <a:cs typeface="Century Gothic"/>
            </a:endParaRPr>
          </a:p>
          <a:p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4692915" y="2909404"/>
            <a:ext cx="670310" cy="599799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/>
              <a:cs typeface="Century Gothic"/>
            </a:endParaRPr>
          </a:p>
        </p:txBody>
      </p:sp>
      <p:grpSp>
        <p:nvGrpSpPr>
          <p:cNvPr id="50" name="Group 49"/>
          <p:cNvGrpSpPr>
            <a:grpSpLocks noChangeAspect="1"/>
          </p:cNvGrpSpPr>
          <p:nvPr/>
        </p:nvGrpSpPr>
        <p:grpSpPr>
          <a:xfrm>
            <a:off x="5890159" y="3252561"/>
            <a:ext cx="1027515" cy="685010"/>
            <a:chOff x="484561" y="329278"/>
            <a:chExt cx="1620000" cy="1080000"/>
          </a:xfrm>
        </p:grpSpPr>
        <p:sp>
          <p:nvSpPr>
            <p:cNvPr id="51" name="Oval 50"/>
            <p:cNvSpPr/>
            <p:nvPr/>
          </p:nvSpPr>
          <p:spPr>
            <a:xfrm>
              <a:off x="1024561" y="329278"/>
              <a:ext cx="1080000" cy="10800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294561" y="599278"/>
              <a:ext cx="540000" cy="5400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/>
                <a:cs typeface="Century Gothic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484561" y="329278"/>
              <a:ext cx="1080000" cy="10800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/>
                <a:cs typeface="Century Gothic"/>
              </a:endParaRPr>
            </a:p>
          </p:txBody>
        </p:sp>
      </p:grpSp>
      <p:sp>
        <p:nvSpPr>
          <p:cNvPr id="54" name="Rectangle 53"/>
          <p:cNvSpPr/>
          <p:nvPr/>
        </p:nvSpPr>
        <p:spPr>
          <a:xfrm>
            <a:off x="5715687" y="2801947"/>
            <a:ext cx="1409761" cy="359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600" spc="100" dirty="0">
                <a:solidFill>
                  <a:srgbClr val="000000"/>
                </a:solidFill>
                <a:latin typeface="Century Gothic"/>
                <a:cs typeface="Century Gothic"/>
              </a:rPr>
              <a:t>w</a:t>
            </a:r>
            <a:r>
              <a:rPr lang="en-US" sz="1600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ith circles</a:t>
            </a:r>
            <a:endParaRPr lang="en-US" sz="1600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55" name="Picture 54" descr="Screen Shot 2014-06-02 at 01.04.1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5904" y="5242102"/>
            <a:ext cx="1130944" cy="1088223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6382640" y="1502064"/>
            <a:ext cx="2007452" cy="629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600" spc="100" dirty="0">
                <a:solidFill>
                  <a:srgbClr val="000000"/>
                </a:solidFill>
                <a:latin typeface="Century Gothic"/>
                <a:cs typeface="Century Gothic"/>
              </a:rPr>
              <a:t>s</a:t>
            </a:r>
            <a:r>
              <a:rPr lang="en-US" sz="1600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how precisely required regions</a:t>
            </a:r>
            <a:endParaRPr lang="en-US" sz="1600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651547" y="2065422"/>
            <a:ext cx="1067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100" dirty="0">
                <a:solidFill>
                  <a:srgbClr val="000000"/>
                </a:solidFill>
                <a:latin typeface="Century Gothic"/>
                <a:cs typeface="Century Gothic"/>
              </a:rPr>
              <a:t>c</a:t>
            </a:r>
            <a:r>
              <a:rPr lang="en-US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an be </a:t>
            </a:r>
          </a:p>
          <a:p>
            <a:r>
              <a:rPr lang="en-US" spc="100" dirty="0">
                <a:solidFill>
                  <a:srgbClr val="000000"/>
                </a:solidFill>
                <a:latin typeface="Century Gothic"/>
                <a:cs typeface="Century Gothic"/>
              </a:rPr>
              <a:t>d</a:t>
            </a:r>
            <a:r>
              <a:rPr lang="en-US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rawn </a:t>
            </a:r>
          </a:p>
          <a:p>
            <a:r>
              <a:rPr lang="en-US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…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058" y="3139579"/>
            <a:ext cx="1081251" cy="10440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7477605" y="2447267"/>
            <a:ext cx="1300256" cy="629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600" spc="100" dirty="0">
                <a:solidFill>
                  <a:srgbClr val="000000"/>
                </a:solidFill>
                <a:latin typeface="Century Gothic"/>
                <a:cs typeface="Century Gothic"/>
              </a:rPr>
              <a:t>s</a:t>
            </a:r>
            <a:r>
              <a:rPr lang="en-US" sz="1600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ymmetric</a:t>
            </a:r>
          </a:p>
          <a:p>
            <a:pPr algn="ctr">
              <a:lnSpc>
                <a:spcPct val="110000"/>
              </a:lnSpc>
            </a:pPr>
            <a:r>
              <a:rPr lang="en-US" sz="1600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curves</a:t>
            </a:r>
            <a:endParaRPr lang="en-US" sz="1600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630643" y="4528382"/>
            <a:ext cx="1403549" cy="629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600" spc="100" dirty="0">
                <a:solidFill>
                  <a:srgbClr val="000000"/>
                </a:solidFill>
                <a:latin typeface="Century Gothic"/>
                <a:cs typeface="Century Gothic"/>
              </a:rPr>
              <a:t>w</a:t>
            </a:r>
            <a:r>
              <a:rPr lang="en-US" sz="1600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ith simple</a:t>
            </a:r>
          </a:p>
          <a:p>
            <a:pPr algn="ctr">
              <a:lnSpc>
                <a:spcPct val="110000"/>
              </a:lnSpc>
            </a:pPr>
            <a:r>
              <a:rPr lang="en-US" sz="1600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curves</a:t>
            </a:r>
            <a:endParaRPr lang="en-US" sz="1600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221426" y="4507156"/>
            <a:ext cx="1915909" cy="629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600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non-concurrent</a:t>
            </a:r>
          </a:p>
          <a:p>
            <a:pPr algn="ctr">
              <a:lnSpc>
                <a:spcPct val="110000"/>
              </a:lnSpc>
            </a:pPr>
            <a:r>
              <a:rPr lang="en-US" sz="1600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curves</a:t>
            </a:r>
            <a:endParaRPr lang="en-US" sz="1600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62" name="Picture 61" descr="Screen Shot 2014-06-02 at 01.04.1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2297" y="5164472"/>
            <a:ext cx="905896" cy="912315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3142731" y="2073916"/>
            <a:ext cx="108213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3800" b="1" dirty="0" smtClean="0">
                <a:solidFill>
                  <a:srgbClr val="FF0000"/>
                </a:solidFill>
                <a:latin typeface="Century Gothic"/>
                <a:cs typeface="Century Gothic"/>
              </a:rPr>
              <a:t>?</a:t>
            </a:r>
            <a:endParaRPr lang="de-AT" b="1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5443" y="19589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47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/>
      <p:bldP spid="48" grpId="0" animBg="1"/>
      <p:bldP spid="54" grpId="0"/>
      <p:bldP spid="56" grpId="0"/>
      <p:bldP spid="57" grpId="0"/>
      <p:bldP spid="59" grpId="0"/>
      <p:bldP spid="60" grpId="0"/>
      <p:bldP spid="61" grpId="0"/>
      <p:bldP spid="63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t="17391"/>
          <a:stretch>
            <a:fillRect/>
          </a:stretch>
        </p:blipFill>
        <p:spPr bwMode="auto">
          <a:xfrm>
            <a:off x="5940152" y="2789237"/>
            <a:ext cx="2792271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012160" y="2132856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400" dirty="0" smtClean="0"/>
              <a:t>Set‘o‘gram</a:t>
            </a:r>
            <a:endParaRPr 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 dirty="0" smtClean="0"/>
              <a:t>Scalability</a:t>
            </a:r>
            <a:endParaRPr lang="en-US" sz="4000" dirty="0"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 smtClean="0"/>
              <a:t>Limit currently at about 50 to 100</a:t>
            </a:r>
          </a:p>
          <a:p>
            <a:pPr lvl="1"/>
            <a:endParaRPr lang="de-AT" dirty="0" smtClean="0"/>
          </a:p>
          <a:p>
            <a:pPr lvl="1"/>
            <a:endParaRPr lang="de-AT" dirty="0" smtClean="0"/>
          </a:p>
          <a:p>
            <a:pPr lvl="1"/>
            <a:endParaRPr lang="de-AT" dirty="0" smtClean="0"/>
          </a:p>
          <a:p>
            <a:pPr lvl="1"/>
            <a:endParaRPr lang="de-AT" dirty="0" smtClean="0"/>
          </a:p>
          <a:p>
            <a:pPr lvl="1"/>
            <a:endParaRPr lang="de-AT" dirty="0" smtClean="0"/>
          </a:p>
          <a:p>
            <a:endParaRPr lang="de-AT" dirty="0" smtClean="0"/>
          </a:p>
          <a:p>
            <a:endParaRPr lang="de-AT" dirty="0" smtClean="0"/>
          </a:p>
          <a:p>
            <a:r>
              <a:rPr lang="de-AT" b="1" i="1" dirty="0" smtClean="0"/>
              <a:t>What about 1000 sets?</a:t>
            </a:r>
          </a:p>
          <a:p>
            <a:pPr lvl="1"/>
            <a:r>
              <a:rPr lang="de-AT" dirty="0" smtClean="0"/>
              <a:t>e.g. Persons x Genes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789237"/>
            <a:ext cx="2568331" cy="159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67544" y="2141165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400" dirty="0" smtClean="0"/>
              <a:t>Membership Matrix</a:t>
            </a:r>
            <a:endParaRPr lang="en-US" sz="2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3275856" y="2132856"/>
            <a:ext cx="2520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Overlap Matrix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707904" y="2789237"/>
            <a:ext cx="1576924" cy="1558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 dirty="0" smtClean="0"/>
              <a:t>The role of ordering</a:t>
            </a:r>
            <a:endParaRPr lang="de-AT" sz="4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860032" y="2132856"/>
            <a:ext cx="3863878" cy="348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276872"/>
            <a:ext cx="3858438" cy="263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844600" y="5157192"/>
            <a:ext cx="151216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[Kim et al., 2007]</a:t>
            </a:r>
            <a:endParaRPr lang="de-AT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2712" y="339211"/>
            <a:ext cx="8664221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b="1" dirty="0" smtClean="0">
                <a:latin typeface="Century Gothic"/>
                <a:cs typeface="Century Gothic"/>
              </a:rPr>
              <a:t>Evaluation</a:t>
            </a:r>
          </a:p>
          <a:p>
            <a:endParaRPr lang="en-US" sz="2200" spc="100" dirty="0" smtClean="0">
              <a:latin typeface="Century Gothic"/>
              <a:cs typeface="Century Gothic"/>
            </a:endParaRPr>
          </a:p>
          <a:p>
            <a:pPr marL="1160463" lvl="1" indent="-706438">
              <a:lnSpc>
                <a:spcPct val="160000"/>
              </a:lnSpc>
            </a:pPr>
            <a:r>
              <a:rPr lang="en-US" sz="21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few empirical </a:t>
            </a:r>
            <a:r>
              <a:rPr lang="en-US" sz="2100" b="1" spc="100" dirty="0" smtClean="0">
                <a:latin typeface="Century Gothic"/>
                <a:cs typeface="Century Gothic"/>
              </a:rPr>
              <a:t>user studies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35627" y="2199907"/>
            <a:ext cx="1662139" cy="55399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 anchor="ctr">
            <a:spAutoFit/>
          </a:bodyPr>
          <a:lstStyle/>
          <a:p>
            <a:endParaRPr lang="en-US" sz="800" dirty="0" smtClean="0">
              <a:latin typeface="Century Gothic"/>
              <a:cs typeface="Century Gothic"/>
            </a:endParaRPr>
          </a:p>
          <a:p>
            <a:pPr algn="ctr"/>
            <a:r>
              <a:rPr lang="en-US" sz="1400" dirty="0" smtClean="0">
                <a:latin typeface="Century Gothic"/>
                <a:cs typeface="Century Gothic"/>
              </a:rPr>
              <a:t>Vis Technique</a:t>
            </a:r>
          </a:p>
          <a:p>
            <a:pPr algn="ctr"/>
            <a:endParaRPr lang="en-US" sz="800" dirty="0" smtClean="0"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9793" y="2199907"/>
            <a:ext cx="1216904" cy="55399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 anchor="ctr">
            <a:spAutoFit/>
          </a:bodyPr>
          <a:lstStyle/>
          <a:p>
            <a:endParaRPr lang="en-US" sz="800" dirty="0">
              <a:latin typeface="Century Gothic"/>
              <a:cs typeface="Century Gothic"/>
            </a:endParaRPr>
          </a:p>
          <a:p>
            <a:pPr algn="ctr"/>
            <a:r>
              <a:rPr lang="en-US" sz="1400" dirty="0" smtClean="0">
                <a:latin typeface="Century Gothic"/>
                <a:cs typeface="Century Gothic"/>
              </a:rPr>
              <a:t>Tasks</a:t>
            </a:r>
            <a:endParaRPr lang="en-US" sz="1400" dirty="0">
              <a:latin typeface="Century Gothic"/>
              <a:cs typeface="Century Gothic"/>
            </a:endParaRPr>
          </a:p>
          <a:p>
            <a:pPr algn="ctr"/>
            <a:endParaRPr lang="en-US" sz="800" dirty="0">
              <a:latin typeface="Century Gothic"/>
              <a:cs typeface="Century Gothic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697767" y="2476906"/>
            <a:ext cx="218202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720" y="2015285"/>
            <a:ext cx="828516" cy="92324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5462" y="3208789"/>
            <a:ext cx="7050947" cy="916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60463" lvl="1" indent="-706438">
              <a:lnSpc>
                <a:spcPct val="130000"/>
              </a:lnSpc>
            </a:pPr>
            <a:r>
              <a:rPr lang="en-US" sz="21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m</a:t>
            </a:r>
            <a:r>
              <a:rPr lang="en-US" sz="21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ost compare techniques in the </a:t>
            </a:r>
            <a:r>
              <a:rPr lang="en-US" sz="2100" b="1" spc="100" dirty="0" smtClean="0">
                <a:latin typeface="Century Gothic"/>
                <a:cs typeface="Century Gothic"/>
              </a:rPr>
              <a:t>same category </a:t>
            </a:r>
          </a:p>
          <a:p>
            <a:pPr marL="1160463" lvl="1" indent="-706438">
              <a:lnSpc>
                <a:spcPct val="130000"/>
              </a:lnSpc>
            </a:pPr>
            <a:r>
              <a:rPr lang="en-US" sz="2100" b="1" spc="100" dirty="0">
                <a:latin typeface="Century Gothic"/>
                <a:cs typeface="Century Gothic"/>
              </a:rPr>
              <a:t> </a:t>
            </a:r>
            <a:r>
              <a:rPr lang="en-US" sz="2100" b="1" spc="100" dirty="0" smtClean="0">
                <a:latin typeface="Century Gothic"/>
                <a:cs typeface="Century Gothic"/>
              </a:rPr>
              <a:t>      </a:t>
            </a:r>
            <a:r>
              <a:rPr lang="en-US" sz="21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and </a:t>
            </a:r>
            <a:r>
              <a:rPr lang="en-US" sz="2100" b="1" spc="100" dirty="0" smtClean="0">
                <a:latin typeface="Century Gothic"/>
                <a:cs typeface="Century Gothic"/>
              </a:rPr>
              <a:t>specific context</a:t>
            </a:r>
            <a:endParaRPr lang="en-US" sz="2100" b="1" spc="100" dirty="0">
              <a:latin typeface="Century Gothic"/>
              <a:cs typeface="Century Gothic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11604" y="4415890"/>
            <a:ext cx="7632848" cy="1440160"/>
            <a:chOff x="755576" y="3717032"/>
            <a:chExt cx="7632848" cy="1440160"/>
          </a:xfrm>
        </p:grpSpPr>
        <p:sp>
          <p:nvSpPr>
            <p:cNvPr id="13" name="Rectangle 12"/>
            <p:cNvSpPr/>
            <p:nvPr/>
          </p:nvSpPr>
          <p:spPr>
            <a:xfrm>
              <a:off x="755576" y="3717032"/>
              <a:ext cx="7560840" cy="1440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latin typeface="Century Gothic"/>
                <a:cs typeface="Century Gothic"/>
              </a:endParaRPr>
            </a:p>
          </p:txBody>
        </p:sp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8476" y="3789040"/>
              <a:ext cx="2477746" cy="13320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911528" y="3789040"/>
              <a:ext cx="2476896" cy="13320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400851" y="3789040"/>
              <a:ext cx="2467293" cy="13320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TextBox 17"/>
          <p:cNvSpPr txBox="1"/>
          <p:nvPr/>
        </p:nvSpPr>
        <p:spPr>
          <a:xfrm>
            <a:off x="6633882" y="5992992"/>
            <a:ext cx="109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Century Gothic"/>
                <a:cs typeface="Century Gothic"/>
              </a:rPr>
              <a:t>KelpFusion</a:t>
            </a:r>
            <a:endParaRPr lang="en-US" sz="1400" dirty="0"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80749" y="5992992"/>
            <a:ext cx="866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Century Gothic"/>
                <a:cs typeface="Century Gothic"/>
              </a:rPr>
              <a:t>LineSets</a:t>
            </a:r>
            <a:endParaRPr lang="en-US" sz="1400" dirty="0">
              <a:latin typeface="Century Gothic"/>
              <a:cs typeface="Century Gothic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13164" y="5992992"/>
            <a:ext cx="1180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entury Gothic"/>
                <a:cs typeface="Century Gothic"/>
              </a:rPr>
              <a:t>Bubble Sets</a:t>
            </a:r>
            <a:endParaRPr lang="en-US" sz="1400" dirty="0">
              <a:latin typeface="Century Gothic"/>
              <a:cs typeface="Century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44885" y="6496790"/>
            <a:ext cx="2398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[</a:t>
            </a:r>
            <a:r>
              <a:rPr lang="en-US" sz="1200" dirty="0" err="1" smtClean="0">
                <a:latin typeface="Century Gothic"/>
                <a:cs typeface="Century Gothic"/>
              </a:rPr>
              <a:t>Meulemans</a:t>
            </a:r>
            <a:r>
              <a:rPr lang="en-US" sz="1200" dirty="0" smtClean="0">
                <a:latin typeface="Century Gothic"/>
                <a:cs typeface="Century Gothic"/>
              </a:rPr>
              <a:t> et al., 2013]</a:t>
            </a:r>
            <a:endParaRPr lang="en-US" sz="1200" dirty="0">
              <a:latin typeface="Century Gothic"/>
              <a:cs typeface="Century Gothic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220776" y="4195749"/>
            <a:ext cx="6911992" cy="1797485"/>
            <a:chOff x="896216" y="4423672"/>
            <a:chExt cx="7476228" cy="1944216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l="37623"/>
            <a:stretch/>
          </p:blipFill>
          <p:spPr bwMode="auto">
            <a:xfrm>
              <a:off x="896216" y="4423672"/>
              <a:ext cx="4716558" cy="1944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r="73350"/>
            <a:stretch/>
          </p:blipFill>
          <p:spPr bwMode="auto">
            <a:xfrm>
              <a:off x="6357280" y="4423672"/>
              <a:ext cx="2015164" cy="1944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Rectangle 22"/>
          <p:cNvSpPr/>
          <p:nvPr/>
        </p:nvSpPr>
        <p:spPr>
          <a:xfrm>
            <a:off x="4139952" y="3949313"/>
            <a:ext cx="108213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3800" b="1" dirty="0" smtClean="0">
                <a:solidFill>
                  <a:srgbClr val="FF0000"/>
                </a:solidFill>
                <a:latin typeface="Century Gothic"/>
                <a:cs typeface="Century Gothic"/>
              </a:rPr>
              <a:t>?</a:t>
            </a:r>
            <a:endParaRPr lang="de-AT" b="1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178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/>
      <p:bldP spid="18" grpId="0"/>
      <p:bldP spid="19" grpId="0"/>
      <p:bldP spid="21" grpId="0"/>
      <p:bldP spid="22" grpId="0"/>
      <p:bldP spid="22" grpId="1"/>
      <p:bldP spid="23" grpId="0"/>
      <p:bldP spid="23" grpId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10568" y="2852935"/>
            <a:ext cx="6901792" cy="3024337"/>
            <a:chOff x="910568" y="2708919"/>
            <a:chExt cx="6901792" cy="3024337"/>
          </a:xfrm>
        </p:grpSpPr>
        <p:pic>
          <p:nvPicPr>
            <p:cNvPr id="77826" name="Picture 2" descr="C:\Kent\Screenshots\EulerView\8893175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47021" y="2708920"/>
              <a:ext cx="3265339" cy="3014158"/>
            </a:xfrm>
            <a:prstGeom prst="rect">
              <a:avLst/>
            </a:prstGeom>
            <a:noFill/>
          </p:spPr>
        </p:pic>
        <p:pic>
          <p:nvPicPr>
            <p:cNvPr id="10" name="Picture 3" descr="C:\Kent\Screenshots\KelpFusion\88931752.pn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-3991"/>
            <a:stretch>
              <a:fillRect/>
            </a:stretch>
          </p:blipFill>
          <p:spPr bwMode="auto">
            <a:xfrm>
              <a:off x="910568" y="2708919"/>
              <a:ext cx="2995523" cy="3024337"/>
            </a:xfrm>
            <a:prstGeom prst="rect">
              <a:avLst/>
            </a:prstGeom>
            <a:noFill/>
            <a:ln w="38100"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Sets in context of other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Overlays specific for certain data types</a:t>
            </a:r>
          </a:p>
          <a:p>
            <a:r>
              <a:rPr lang="de-AT" dirty="0" smtClean="0"/>
              <a:t>Influence element placement to benefit the sets</a:t>
            </a:r>
            <a:endParaRPr lang="de-AT" dirty="0"/>
          </a:p>
        </p:txBody>
      </p:sp>
      <p:grpSp>
        <p:nvGrpSpPr>
          <p:cNvPr id="14" name="Group 13"/>
          <p:cNvGrpSpPr/>
          <p:nvPr/>
        </p:nvGrpSpPr>
        <p:grpSpPr>
          <a:xfrm>
            <a:off x="1547664" y="2924944"/>
            <a:ext cx="5904656" cy="2808312"/>
            <a:chOff x="1403648" y="2852936"/>
            <a:chExt cx="5680675" cy="2664296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23487"/>
            <a:stretch>
              <a:fillRect/>
            </a:stretch>
          </p:blipFill>
          <p:spPr bwMode="auto">
            <a:xfrm>
              <a:off x="1403648" y="2852936"/>
              <a:ext cx="2459350" cy="2664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2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427984" y="2852936"/>
              <a:ext cx="2656339" cy="266429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 in context of other data types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Sets </a:t>
            </a:r>
            <a:r>
              <a:rPr lang="de-AT" dirty="0"/>
              <a:t>in </a:t>
            </a:r>
            <a:r>
              <a:rPr lang="de-AT" dirty="0" smtClean="0"/>
              <a:t>a </a:t>
            </a:r>
            <a:r>
              <a:rPr lang="de-AT" dirty="0" err="1" smtClean="0"/>
              <a:t>scatterplot</a:t>
            </a:r>
            <a:r>
              <a:rPr lang="de-AT" dirty="0" smtClean="0"/>
              <a:t>?</a:t>
            </a:r>
          </a:p>
          <a:p>
            <a:r>
              <a:rPr lang="de-AT" dirty="0" smtClean="0"/>
              <a:t>Sets in Parallel </a:t>
            </a:r>
            <a:r>
              <a:rPr lang="de-AT" dirty="0" err="1" smtClean="0"/>
              <a:t>Coordinates</a:t>
            </a:r>
            <a:r>
              <a:rPr lang="de-AT" dirty="0" smtClean="0"/>
              <a:t>?</a:t>
            </a:r>
          </a:p>
          <a:p>
            <a:endParaRPr lang="en-US" dirty="0"/>
          </a:p>
        </p:txBody>
      </p:sp>
      <p:pic>
        <p:nvPicPr>
          <p:cNvPr id="1026" name="Picture 2" descr="http://upload.wikimedia.org/wikipedia/en/4/4a/ParCorFisherIri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55976" y="2996952"/>
            <a:ext cx="3810000" cy="26642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54" y="2924945"/>
            <a:ext cx="3362321" cy="2720588"/>
          </a:xfrm>
          <a:prstGeom prst="rect">
            <a:avLst/>
          </a:prstGeom>
        </p:spPr>
      </p:pic>
      <p:grpSp>
        <p:nvGrpSpPr>
          <p:cNvPr id="9" name="Gruppieren 8"/>
          <p:cNvGrpSpPr/>
          <p:nvPr/>
        </p:nvGrpSpPr>
        <p:grpSpPr>
          <a:xfrm>
            <a:off x="286609" y="4005064"/>
            <a:ext cx="2557199" cy="2129106"/>
            <a:chOff x="149930" y="4173790"/>
            <a:chExt cx="2557199" cy="2129106"/>
          </a:xfrm>
        </p:grpSpPr>
        <p:sp>
          <p:nvSpPr>
            <p:cNvPr id="4" name="Rechteck 3"/>
            <p:cNvSpPr/>
            <p:nvPr/>
          </p:nvSpPr>
          <p:spPr>
            <a:xfrm>
              <a:off x="2044383" y="5933564"/>
              <a:ext cx="6627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sets?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149930" y="4173790"/>
              <a:ext cx="6627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sets?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5598230" y="2627620"/>
            <a:ext cx="2498718" cy="369332"/>
            <a:chOff x="5598230" y="2555612"/>
            <a:chExt cx="2498718" cy="369332"/>
          </a:xfrm>
        </p:grpSpPr>
        <p:sp>
          <p:nvSpPr>
            <p:cNvPr id="10" name="Rechteck 9"/>
            <p:cNvSpPr/>
            <p:nvPr/>
          </p:nvSpPr>
          <p:spPr>
            <a:xfrm>
              <a:off x="6516216" y="2555612"/>
              <a:ext cx="6627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sets?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5598230" y="2555612"/>
              <a:ext cx="6627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sets?</a:t>
              </a: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434202" y="2555612"/>
              <a:ext cx="6627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sets?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4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 dirty="0" smtClean="0"/>
              <a:t>Comparing multiple set families</a:t>
            </a:r>
            <a:endParaRPr lang="de-AT" sz="4000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276872"/>
            <a:ext cx="8269334" cy="281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372200" y="5085184"/>
            <a:ext cx="223224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Nikulenkov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et al., 2012]</a:t>
            </a:r>
            <a:endParaRPr lang="de-AT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8"/>
          <p:cNvPicPr>
            <a:picLocks noChangeAspect="1" noChangeArrowheads="1"/>
          </p:cNvPicPr>
          <p:nvPr/>
        </p:nvPicPr>
        <p:blipFill>
          <a:blip r:embed="rId3" cstate="print"/>
          <a:srcRect r="70498"/>
          <a:stretch>
            <a:fillRect/>
          </a:stretch>
        </p:blipFill>
        <p:spPr bwMode="auto">
          <a:xfrm>
            <a:off x="1614994" y="3539163"/>
            <a:ext cx="567080" cy="57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 descr="http://info.tuwien.ac.at/ai/image_vrvi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2818" y="4044322"/>
            <a:ext cx="865163" cy="308395"/>
          </a:xfrm>
          <a:prstGeom prst="rect">
            <a:avLst/>
          </a:prstGeom>
          <a:noFill/>
        </p:spPr>
      </p:pic>
      <p:cxnSp>
        <p:nvCxnSpPr>
          <p:cNvPr id="60" name="Straight Arrow Connector 6"/>
          <p:cNvCxnSpPr/>
          <p:nvPr/>
        </p:nvCxnSpPr>
        <p:spPr>
          <a:xfrm>
            <a:off x="4135120" y="4963575"/>
            <a:ext cx="245468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6"/>
          <p:cNvCxnSpPr/>
          <p:nvPr/>
        </p:nvCxnSpPr>
        <p:spPr>
          <a:xfrm>
            <a:off x="2182074" y="3177461"/>
            <a:ext cx="633766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4000" dirty="0" smtClean="0"/>
              <a:t>Time-varying set-typed data</a:t>
            </a:r>
            <a:endParaRPr lang="en-US" sz="4000" dirty="0"/>
          </a:p>
        </p:txBody>
      </p:sp>
      <p:grpSp>
        <p:nvGrpSpPr>
          <p:cNvPr id="5" name="Group 50"/>
          <p:cNvGrpSpPr/>
          <p:nvPr/>
        </p:nvGrpSpPr>
        <p:grpSpPr>
          <a:xfrm>
            <a:off x="755576" y="1268760"/>
            <a:ext cx="531580" cy="4545439"/>
            <a:chOff x="467543" y="1556792"/>
            <a:chExt cx="540001" cy="4617448"/>
          </a:xfrm>
        </p:grpSpPr>
        <p:pic>
          <p:nvPicPr>
            <p:cNvPr id="6" name="Picture 2" descr="C:\dev\EuroVis2014STAR\images\authors\bilal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7543" y="1556792"/>
              <a:ext cx="540000" cy="578118"/>
            </a:xfrm>
            <a:prstGeom prst="rect">
              <a:avLst/>
            </a:prstGeom>
            <a:noFill/>
          </p:spPr>
        </p:pic>
        <p:pic>
          <p:nvPicPr>
            <p:cNvPr id="7" name="Picture 3" descr="C:\dev\EuroVis2014STAR\images\authors\peter.png"/>
            <p:cNvPicPr>
              <a:picLocks noChangeAspect="1" noChangeArrowheads="1"/>
            </p:cNvPicPr>
            <p:nvPr/>
          </p:nvPicPr>
          <p:blipFill>
            <a:blip r:embed="rId6" cstate="print"/>
            <a:srcRect l="6690" r="13028" b="1721"/>
            <a:stretch>
              <a:fillRect/>
            </a:stretch>
          </p:blipFill>
          <p:spPr bwMode="auto">
            <a:xfrm>
              <a:off x="467544" y="5589240"/>
              <a:ext cx="540000" cy="585000"/>
            </a:xfrm>
            <a:prstGeom prst="rect">
              <a:avLst/>
            </a:prstGeom>
            <a:noFill/>
          </p:spPr>
        </p:pic>
        <p:pic>
          <p:nvPicPr>
            <p:cNvPr id="8" name="Picture 4" descr="C:\dev\EuroVis2014STAR\images\authors\silvia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7544" y="4778102"/>
              <a:ext cx="540000" cy="579773"/>
            </a:xfrm>
            <a:prstGeom prst="rect">
              <a:avLst/>
            </a:prstGeom>
            <a:noFill/>
          </p:spPr>
        </p:pic>
        <p:pic>
          <p:nvPicPr>
            <p:cNvPr id="9" name="Picture 5" descr="C:\dev\EuroVis2014STAR\images\authors\wolfgang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67544" y="3150493"/>
              <a:ext cx="540000" cy="568929"/>
            </a:xfrm>
            <a:prstGeom prst="rect">
              <a:avLst/>
            </a:prstGeom>
            <a:noFill/>
          </p:spPr>
        </p:pic>
        <p:pic>
          <p:nvPicPr>
            <p:cNvPr id="10" name="Picture 6" descr="C:\dev\EuroVis2014STAR\images\authors\helwig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67544" y="3976489"/>
              <a:ext cx="540000" cy="572438"/>
            </a:xfrm>
            <a:prstGeom prst="rect">
              <a:avLst/>
            </a:prstGeom>
            <a:noFill/>
          </p:spPr>
        </p:pic>
        <p:pic>
          <p:nvPicPr>
            <p:cNvPr id="11" name="Picture 7" descr="C:\dev\EuroVis2014STAR\images\authors\luana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67544" y="2377455"/>
              <a:ext cx="540000" cy="540000"/>
            </a:xfrm>
            <a:prstGeom prst="rect">
              <a:avLst/>
            </a:prstGeom>
            <a:noFill/>
          </p:spPr>
        </p:pic>
      </p:grp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3" cstate="print"/>
          <a:srcRect r="70498"/>
          <a:stretch>
            <a:fillRect/>
          </a:stretch>
        </p:blipFill>
        <p:spPr bwMode="auto">
          <a:xfrm>
            <a:off x="4640137" y="1349613"/>
            <a:ext cx="567080" cy="57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287981" y="2189521"/>
            <a:ext cx="651943" cy="3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060534" y="3586193"/>
            <a:ext cx="638587" cy="63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87982" y="5352897"/>
            <a:ext cx="651943" cy="36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3" cstate="print"/>
          <a:srcRect r="70498"/>
          <a:stretch>
            <a:fillRect/>
          </a:stretch>
        </p:blipFill>
        <p:spPr bwMode="auto">
          <a:xfrm>
            <a:off x="1614994" y="2853627"/>
            <a:ext cx="567080" cy="57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4" descr="https://pbs.twimg.com/profile_images/75323241/hiit-twitter_bigger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642910" y="2108352"/>
            <a:ext cx="523963" cy="523963"/>
          </a:xfrm>
          <a:prstGeom prst="rect">
            <a:avLst/>
          </a:prstGeom>
          <a:noFill/>
        </p:spPr>
      </p:pic>
      <p:cxnSp>
        <p:nvCxnSpPr>
          <p:cNvPr id="23" name="Straight Arrow Connector 6"/>
          <p:cNvCxnSpPr/>
          <p:nvPr/>
        </p:nvCxnSpPr>
        <p:spPr>
          <a:xfrm>
            <a:off x="1614994" y="6057188"/>
            <a:ext cx="7061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/>
          <p:cNvSpPr/>
          <p:nvPr/>
        </p:nvSpPr>
        <p:spPr>
          <a:xfrm>
            <a:off x="7732917" y="616530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26" name="Rechteck 25"/>
          <p:cNvSpPr/>
          <p:nvPr/>
        </p:nvSpPr>
        <p:spPr>
          <a:xfrm>
            <a:off x="1625238" y="616530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cxnSp>
        <p:nvCxnSpPr>
          <p:cNvPr id="27" name="Straight Arrow Connector 6"/>
          <p:cNvCxnSpPr/>
          <p:nvPr/>
        </p:nvCxnSpPr>
        <p:spPr>
          <a:xfrm>
            <a:off x="5148064" y="1630223"/>
            <a:ext cx="337167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6"/>
          <p:cNvCxnSpPr>
            <a:stCxn id="14" idx="3"/>
          </p:cNvCxnSpPr>
          <p:nvPr/>
        </p:nvCxnSpPr>
        <p:spPr>
          <a:xfrm>
            <a:off x="5939924" y="2370333"/>
            <a:ext cx="1527676" cy="456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6"/>
          <p:cNvCxnSpPr/>
          <p:nvPr/>
        </p:nvCxnSpPr>
        <p:spPr>
          <a:xfrm>
            <a:off x="5939924" y="4744960"/>
            <a:ext cx="257981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6"/>
          <p:cNvCxnSpPr/>
          <p:nvPr/>
        </p:nvCxnSpPr>
        <p:spPr>
          <a:xfrm>
            <a:off x="2239925" y="5485618"/>
            <a:ext cx="632632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992097" y="2794722"/>
            <a:ext cx="540415" cy="533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1" name="Straight Arrow Connector 6"/>
          <p:cNvCxnSpPr/>
          <p:nvPr/>
        </p:nvCxnSpPr>
        <p:spPr>
          <a:xfrm>
            <a:off x="7511628" y="2996952"/>
            <a:ext cx="100811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8"/>
          <p:cNvPicPr>
            <a:picLocks noChangeAspect="1" noChangeArrowheads="1"/>
          </p:cNvPicPr>
          <p:nvPr/>
        </p:nvPicPr>
        <p:blipFill>
          <a:blip r:embed="rId3" cstate="print"/>
          <a:srcRect r="70498"/>
          <a:stretch>
            <a:fillRect/>
          </a:stretch>
        </p:blipFill>
        <p:spPr bwMode="auto">
          <a:xfrm>
            <a:off x="1614994" y="4442114"/>
            <a:ext cx="567080" cy="57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3" cstate="print"/>
          <a:srcRect r="70498"/>
          <a:stretch>
            <a:fillRect/>
          </a:stretch>
        </p:blipFill>
        <p:spPr bwMode="auto">
          <a:xfrm>
            <a:off x="5394743" y="4365104"/>
            <a:ext cx="567080" cy="57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9" name="Straight Arrow Connector 6"/>
          <p:cNvCxnSpPr/>
          <p:nvPr/>
        </p:nvCxnSpPr>
        <p:spPr>
          <a:xfrm>
            <a:off x="2182074" y="3902710"/>
            <a:ext cx="1584404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6"/>
          <p:cNvCxnSpPr/>
          <p:nvPr/>
        </p:nvCxnSpPr>
        <p:spPr>
          <a:xfrm>
            <a:off x="4659861" y="3902710"/>
            <a:ext cx="3859879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6"/>
          <p:cNvCxnSpPr/>
          <p:nvPr/>
        </p:nvCxnSpPr>
        <p:spPr>
          <a:xfrm flipV="1">
            <a:off x="2182074" y="4725144"/>
            <a:ext cx="1021774" cy="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6"/>
          <p:cNvCxnSpPr/>
          <p:nvPr/>
        </p:nvCxnSpPr>
        <p:spPr>
          <a:xfrm>
            <a:off x="8172400" y="2370333"/>
            <a:ext cx="34734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347864" y="4509120"/>
            <a:ext cx="78105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0" name="Straight Arrow Connector 6"/>
          <p:cNvCxnSpPr/>
          <p:nvPr/>
        </p:nvCxnSpPr>
        <p:spPr>
          <a:xfrm>
            <a:off x="2339752" y="4149080"/>
            <a:ext cx="619268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39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 dirty="0" smtClean="0"/>
              <a:t>Time-varying set-typed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Changes in sets</a:t>
            </a:r>
          </a:p>
          <a:p>
            <a:r>
              <a:rPr lang="de-AT" dirty="0" smtClean="0"/>
              <a:t>Changes in elements</a:t>
            </a:r>
          </a:p>
          <a:p>
            <a:r>
              <a:rPr lang="de-AT" dirty="0" smtClean="0"/>
              <a:t>Changes in memberships</a:t>
            </a:r>
          </a:p>
          <a:p>
            <a:r>
              <a:rPr lang="de-AT" dirty="0" smtClean="0"/>
              <a:t>Changes in attributes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1412776"/>
            <a:ext cx="3344195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0072" y="4293096"/>
            <a:ext cx="3245820" cy="1777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4293096"/>
            <a:ext cx="3384376" cy="186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508104" y="3429000"/>
            <a:ext cx="316835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[van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Landesberger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et al., 2012]</a:t>
            </a:r>
            <a:endParaRPr lang="de-AT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3284984"/>
            <a:ext cx="315277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3429000"/>
            <a:ext cx="1580753" cy="209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1340768"/>
            <a:ext cx="3838575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Where do sets come from?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Tags</a:t>
            </a:r>
          </a:p>
          <a:p>
            <a:r>
              <a:rPr lang="de-AT" dirty="0" err="1" smtClean="0"/>
              <a:t>Queries</a:t>
            </a:r>
            <a:endParaRPr lang="de-AT" dirty="0" smtClean="0"/>
          </a:p>
          <a:p>
            <a:r>
              <a:rPr lang="de-AT" dirty="0" smtClean="0"/>
              <a:t>Subscriptions, votings, surveys</a:t>
            </a:r>
            <a:endParaRPr lang="de-AT" dirty="0"/>
          </a:p>
          <a:p>
            <a:r>
              <a:rPr lang="de-AT" dirty="0" err="1"/>
              <a:t>Probablistic</a:t>
            </a:r>
            <a:r>
              <a:rPr lang="de-AT" dirty="0"/>
              <a:t> </a:t>
            </a:r>
            <a:r>
              <a:rPr lang="de-AT" dirty="0" err="1"/>
              <a:t>events</a:t>
            </a:r>
            <a:endParaRPr lang="de-AT" dirty="0"/>
          </a:p>
          <a:p>
            <a:r>
              <a:rPr lang="de-AT" dirty="0" err="1" smtClean="0"/>
              <a:t>Fuzzy</a:t>
            </a:r>
            <a:r>
              <a:rPr lang="de-AT" dirty="0" smtClean="0"/>
              <a:t> </a:t>
            </a:r>
            <a:r>
              <a:rPr lang="de-AT" dirty="0" err="1" smtClean="0"/>
              <a:t>clustering</a:t>
            </a:r>
            <a:endParaRPr lang="de-AT" dirty="0"/>
          </a:p>
          <a:p>
            <a:r>
              <a:rPr lang="de-AT" dirty="0" smtClean="0"/>
              <a:t>Multi-label classifications</a:t>
            </a:r>
          </a:p>
        </p:txBody>
      </p:sp>
      <p:pic>
        <p:nvPicPr>
          <p:cNvPr id="788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1354038"/>
            <a:ext cx="2813098" cy="2939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5148064" y="1412776"/>
            <a:ext cx="3024336" cy="2664296"/>
            <a:chOff x="5652120" y="1412776"/>
            <a:chExt cx="3024336" cy="2664296"/>
          </a:xfrm>
        </p:grpSpPr>
        <p:sp>
          <p:nvSpPr>
            <p:cNvPr id="11" name="Oval 10"/>
            <p:cNvSpPr/>
            <p:nvPr/>
          </p:nvSpPr>
          <p:spPr>
            <a:xfrm>
              <a:off x="5652120" y="1412776"/>
              <a:ext cx="3024336" cy="266429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2" name="Oval 11"/>
            <p:cNvSpPr/>
            <p:nvPr/>
          </p:nvSpPr>
          <p:spPr>
            <a:xfrm>
              <a:off x="6156176" y="2132856"/>
              <a:ext cx="899127" cy="792088"/>
            </a:xfrm>
            <a:prstGeom prst="ellipse">
              <a:avLst/>
            </a:prstGeom>
            <a:solidFill>
              <a:schemeClr val="accent1">
                <a:lumMod val="75000"/>
                <a:alpha val="2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3" name="Oval 12"/>
            <p:cNvSpPr/>
            <p:nvPr/>
          </p:nvSpPr>
          <p:spPr>
            <a:xfrm>
              <a:off x="6516216" y="2564904"/>
              <a:ext cx="899127" cy="792088"/>
            </a:xfrm>
            <a:prstGeom prst="ellipse">
              <a:avLst/>
            </a:prstGeom>
            <a:solidFill>
              <a:schemeClr val="accent3">
                <a:lumMod val="75000"/>
                <a:alpha val="34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4" name="Oval 13"/>
            <p:cNvSpPr/>
            <p:nvPr/>
          </p:nvSpPr>
          <p:spPr>
            <a:xfrm>
              <a:off x="7380312" y="1916832"/>
              <a:ext cx="899127" cy="792088"/>
            </a:xfrm>
            <a:prstGeom prst="ellipse">
              <a:avLst/>
            </a:prstGeom>
            <a:solidFill>
              <a:srgbClr val="C00000">
                <a:alpha val="34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pic>
        <p:nvPicPr>
          <p:cNvPr id="78855" name="Picture 7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508104" y="3284984"/>
            <a:ext cx="2867025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96354" y="-18256"/>
            <a:ext cx="8740142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3600" b="1" dirty="0" smtClean="0">
                <a:latin typeface="Century Gothic"/>
                <a:cs typeface="Century Gothic"/>
              </a:rPr>
              <a:t>Fuzzy and uncertain set memberships</a:t>
            </a:r>
            <a:endParaRPr lang="de-AT" sz="3600" b="1" dirty="0">
              <a:latin typeface="Century Gothic"/>
              <a:cs typeface="Century Gothic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850728"/>
            <a:ext cx="7092280" cy="2415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444208" y="6333687"/>
            <a:ext cx="223224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entury Gothic"/>
                <a:cs typeface="Century Gothic"/>
              </a:rPr>
              <a:t>[Park and Park, 2012]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1448050"/>
            <a:ext cx="2680678" cy="1881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9952" y="1304034"/>
            <a:ext cx="2575965" cy="20381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09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09674" y="2384153"/>
            <a:ext cx="808856" cy="79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6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92280" y="1376042"/>
            <a:ext cx="78231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Connector 14"/>
          <p:cNvCxnSpPr/>
          <p:nvPr/>
        </p:nvCxnSpPr>
        <p:spPr>
          <a:xfrm>
            <a:off x="467544" y="3653862"/>
            <a:ext cx="8064896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6372200" y="3265239"/>
            <a:ext cx="223224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Vehlow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et al., 2013]</a:t>
            </a:r>
            <a:endParaRPr lang="de-AT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92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39752" y="2303234"/>
            <a:ext cx="6536060" cy="4062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Arial"/>
              </a:rPr>
              <a:t>Possible Opportunities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AT" dirty="0" smtClean="0"/>
              <a:t>Interaction</a:t>
            </a:r>
          </a:p>
          <a:p>
            <a:pPr>
              <a:spcAft>
                <a:spcPts val="600"/>
              </a:spcAft>
            </a:pPr>
            <a:r>
              <a:rPr lang="de-AT" dirty="0" smtClean="0"/>
              <a:t>Coordinated multiple views</a:t>
            </a:r>
          </a:p>
          <a:p>
            <a:pPr>
              <a:spcAft>
                <a:spcPts val="600"/>
              </a:spcAft>
            </a:pPr>
            <a:r>
              <a:rPr lang="de-AT" dirty="0" smtClean="0"/>
              <a:t>Small multiples</a:t>
            </a:r>
          </a:p>
          <a:p>
            <a:pPr>
              <a:spcAft>
                <a:spcPts val="600"/>
              </a:spcAft>
            </a:pPr>
            <a:r>
              <a:rPr lang="de-AT" dirty="0" smtClean="0"/>
              <a:t>Hybrid visualizations</a:t>
            </a:r>
          </a:p>
          <a:p>
            <a:pPr>
              <a:spcAft>
                <a:spcPts val="600"/>
              </a:spcAft>
            </a:pPr>
            <a:r>
              <a:rPr lang="de-AT" dirty="0" smtClean="0"/>
              <a:t>Matrix representations</a:t>
            </a:r>
          </a:p>
          <a:p>
            <a:pPr>
              <a:spcAft>
                <a:spcPts val="600"/>
              </a:spcAft>
            </a:pPr>
            <a:r>
              <a:rPr lang="de-AT" dirty="0" smtClean="0"/>
              <a:t>Analytical methods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Special cases and forms</a:t>
            </a:r>
            <a:endParaRPr lang="de-AT" dirty="0"/>
          </a:p>
        </p:txBody>
      </p:sp>
      <p:grpSp>
        <p:nvGrpSpPr>
          <p:cNvPr id="8" name="Group 7"/>
          <p:cNvGrpSpPr/>
          <p:nvPr/>
        </p:nvGrpSpPr>
        <p:grpSpPr>
          <a:xfrm>
            <a:off x="5004048" y="2852936"/>
            <a:ext cx="3744216" cy="2150205"/>
            <a:chOff x="4716016" y="2996952"/>
            <a:chExt cx="3744216" cy="215020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50706" y="4149080"/>
              <a:ext cx="1800000" cy="98565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25542" y="2996952"/>
              <a:ext cx="1800000" cy="9897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3313" name="Picture 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60232" y="2996952"/>
              <a:ext cx="1800000" cy="9650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16016" y="4149080"/>
              <a:ext cx="1800000" cy="9980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46664" y="3356993"/>
            <a:ext cx="3760417" cy="2808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40152" y="3212976"/>
            <a:ext cx="2813098" cy="2939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72200" y="1052736"/>
            <a:ext cx="207645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Conclusions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Sets as a </a:t>
            </a:r>
            <a:r>
              <a:rPr lang="de-AT" b="1" dirty="0" smtClean="0"/>
              <a:t>data type</a:t>
            </a:r>
          </a:p>
          <a:p>
            <a:r>
              <a:rPr lang="de-AT" b="1" dirty="0" smtClean="0"/>
              <a:t>Tasks </a:t>
            </a:r>
            <a:r>
              <a:rPr lang="de-AT" dirty="0" smtClean="0"/>
              <a:t>with set-typed data</a:t>
            </a:r>
          </a:p>
          <a:p>
            <a:r>
              <a:rPr lang="de-AT" dirty="0" smtClean="0"/>
              <a:t>Visualization techniques</a:t>
            </a:r>
          </a:p>
          <a:p>
            <a:r>
              <a:rPr lang="de-AT" dirty="0" smtClean="0"/>
              <a:t>Comparison</a:t>
            </a:r>
          </a:p>
          <a:p>
            <a:r>
              <a:rPr lang="de-AT" dirty="0" smtClean="0"/>
              <a:t>Future challenges</a:t>
            </a:r>
          </a:p>
          <a:p>
            <a:r>
              <a:rPr lang="de-AT" dirty="0" smtClean="0"/>
              <a:t>Why to think of sets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987824" y="2417601"/>
            <a:ext cx="5472608" cy="2883607"/>
            <a:chOff x="2726068" y="2780928"/>
            <a:chExt cx="5734364" cy="3021530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989633" y="2780928"/>
              <a:ext cx="1556690" cy="3001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30"/>
            <p:cNvGrpSpPr/>
            <p:nvPr/>
          </p:nvGrpSpPr>
          <p:grpSpPr>
            <a:xfrm>
              <a:off x="6876256" y="2780928"/>
              <a:ext cx="1584176" cy="2868643"/>
              <a:chOff x="5508104" y="1340768"/>
              <a:chExt cx="2664296" cy="4824536"/>
            </a:xfrm>
          </p:grpSpPr>
          <p:grpSp>
            <p:nvGrpSpPr>
              <p:cNvPr id="6" name="Group 6"/>
              <p:cNvGrpSpPr/>
              <p:nvPr/>
            </p:nvGrpSpPr>
            <p:grpSpPr>
              <a:xfrm>
                <a:off x="5508104" y="1340768"/>
                <a:ext cx="1008112" cy="4824536"/>
                <a:chOff x="5508104" y="1340768"/>
                <a:chExt cx="1008112" cy="4824536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5508104" y="1340768"/>
                  <a:ext cx="1008112" cy="4824536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19000"/>
                  </a:schemeClr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pic>
              <p:nvPicPr>
                <p:cNvPr id="24" name="Picture 2" descr="C:\dev\EuroVis2014STAR\images\authors\bilal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724128" y="1484784"/>
                  <a:ext cx="531579" cy="569102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" name="Picture 3" descr="C:\dev\EuroVis2014STAR\images\authors\peter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 l="6690" r="13028" b="1721"/>
                <a:stretch>
                  <a:fillRect/>
                </a:stretch>
              </p:blipFill>
              <p:spPr bwMode="auto">
                <a:xfrm>
                  <a:off x="5724129" y="5454346"/>
                  <a:ext cx="531579" cy="575877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" name="Picture 4" descr="C:\dev\EuroVis2014STAR\images\authors\silvia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724129" y="4655858"/>
                  <a:ext cx="531579" cy="570731"/>
                </a:xfrm>
                <a:prstGeom prst="rect">
                  <a:avLst/>
                </a:prstGeom>
                <a:noFill/>
              </p:spPr>
            </p:pic>
            <p:pic>
              <p:nvPicPr>
                <p:cNvPr id="27" name="Picture 5" descr="C:\dev\EuroVis2014STAR\images\authors\wolfgang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724129" y="3053631"/>
                  <a:ext cx="531579" cy="560057"/>
                </a:xfrm>
                <a:prstGeom prst="rect">
                  <a:avLst/>
                </a:prstGeom>
                <a:noFill/>
              </p:spPr>
            </p:pic>
            <p:pic>
              <p:nvPicPr>
                <p:cNvPr id="28" name="Picture 6" descr="C:\dev\EuroVis2014STAR\images\authors\helwig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5724129" y="3866746"/>
                  <a:ext cx="531579" cy="563511"/>
                </a:xfrm>
                <a:prstGeom prst="rect">
                  <a:avLst/>
                </a:prstGeom>
                <a:noFill/>
              </p:spPr>
            </p:pic>
            <p:pic>
              <p:nvPicPr>
                <p:cNvPr id="29" name="Picture 7" descr="C:\dev\EuroVis2014STAR\images\authors\luana.pn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5724129" y="2292649"/>
                  <a:ext cx="531579" cy="531579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7" name="Group 14"/>
              <p:cNvGrpSpPr/>
              <p:nvPr/>
            </p:nvGrpSpPr>
            <p:grpSpPr>
              <a:xfrm>
                <a:off x="7164288" y="1340768"/>
                <a:ext cx="1008112" cy="4824536"/>
                <a:chOff x="7164288" y="1340768"/>
                <a:chExt cx="1008112" cy="4824536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7164288" y="1340768"/>
                  <a:ext cx="1008112" cy="4824536"/>
                </a:xfrm>
                <a:prstGeom prst="rect">
                  <a:avLst/>
                </a:prstGeom>
                <a:solidFill>
                  <a:srgbClr val="C00000">
                    <a:alpha val="10000"/>
                  </a:srgbClr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pic>
              <p:nvPicPr>
                <p:cNvPr id="18" name="Picture 8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 r="70498"/>
                <a:stretch>
                  <a:fillRect/>
                </a:stretch>
              </p:blipFill>
              <p:spPr bwMode="auto">
                <a:xfrm>
                  <a:off x="7361661" y="1844824"/>
                  <a:ext cx="567080" cy="571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9" name="Picture 10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7361662" y="3429691"/>
                  <a:ext cx="540415" cy="5332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0" name="Picture 12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7318905" y="4202783"/>
                  <a:ext cx="638587" cy="6330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1" name="Picture 9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7308304" y="5085184"/>
                  <a:ext cx="651943" cy="3616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2" name="Picture 14" descr="https://pbs.twimg.com/profile_images/75323241/hiit-twitter_bigger.jpg"/>
                <p:cNvPicPr>
                  <a:picLocks noChangeAspect="1" noChangeArrowheads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7361661" y="2650424"/>
                  <a:ext cx="523963" cy="523963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8" name="Group 21"/>
              <p:cNvGrpSpPr/>
              <p:nvPr/>
            </p:nvGrpSpPr>
            <p:grpSpPr>
              <a:xfrm>
                <a:off x="6255707" y="1769335"/>
                <a:ext cx="1105955" cy="3972950"/>
                <a:chOff x="6255707" y="1769335"/>
                <a:chExt cx="1105955" cy="3972950"/>
              </a:xfrm>
            </p:grpSpPr>
            <p:cxnSp>
              <p:nvCxnSpPr>
                <p:cNvPr id="9" name="Straight Connector 8"/>
                <p:cNvCxnSpPr>
                  <a:stCxn id="24" idx="3"/>
                  <a:endCxn id="18" idx="1"/>
                </p:cNvCxnSpPr>
                <p:nvPr/>
              </p:nvCxnSpPr>
              <p:spPr>
                <a:xfrm>
                  <a:off x="6255707" y="1769335"/>
                  <a:ext cx="1105954" cy="361471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>
                  <a:stCxn id="29" idx="3"/>
                  <a:endCxn id="21" idx="1"/>
                </p:cNvCxnSpPr>
                <p:nvPr/>
              </p:nvCxnSpPr>
              <p:spPr>
                <a:xfrm>
                  <a:off x="6255708" y="2558439"/>
                  <a:ext cx="1052596" cy="2707557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>
                  <a:stCxn id="25" idx="3"/>
                  <a:endCxn id="21" idx="1"/>
                </p:cNvCxnSpPr>
                <p:nvPr/>
              </p:nvCxnSpPr>
              <p:spPr>
                <a:xfrm flipV="1">
                  <a:off x="6255708" y="5265996"/>
                  <a:ext cx="1052596" cy="476289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stCxn id="29" idx="3"/>
                  <a:endCxn id="22" idx="1"/>
                </p:cNvCxnSpPr>
                <p:nvPr/>
              </p:nvCxnSpPr>
              <p:spPr>
                <a:xfrm>
                  <a:off x="6255708" y="2558439"/>
                  <a:ext cx="1105953" cy="353967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>
                  <a:stCxn id="27" idx="3"/>
                  <a:endCxn id="19" idx="1"/>
                </p:cNvCxnSpPr>
                <p:nvPr/>
              </p:nvCxnSpPr>
              <p:spPr>
                <a:xfrm>
                  <a:off x="6255708" y="3333660"/>
                  <a:ext cx="1105954" cy="362660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>
                  <a:stCxn id="27" idx="3"/>
                  <a:endCxn id="18" idx="1"/>
                </p:cNvCxnSpPr>
                <p:nvPr/>
              </p:nvCxnSpPr>
              <p:spPr>
                <a:xfrm flipV="1">
                  <a:off x="6255708" y="2130806"/>
                  <a:ext cx="1105953" cy="1202854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>
                  <a:stCxn id="28" idx="3"/>
                  <a:endCxn id="20" idx="1"/>
                </p:cNvCxnSpPr>
                <p:nvPr/>
              </p:nvCxnSpPr>
              <p:spPr>
                <a:xfrm>
                  <a:off x="6255708" y="4148502"/>
                  <a:ext cx="1063197" cy="370798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>
                  <a:stCxn id="26" idx="3"/>
                  <a:endCxn id="18" idx="1"/>
                </p:cNvCxnSpPr>
                <p:nvPr/>
              </p:nvCxnSpPr>
              <p:spPr>
                <a:xfrm flipV="1">
                  <a:off x="6255708" y="2130806"/>
                  <a:ext cx="1105953" cy="2810418"/>
                </a:xfrm>
                <a:prstGeom prst="line">
                  <a:avLst/>
                </a:prstGeom>
                <a:ln w="38100">
                  <a:solidFill>
                    <a:srgbClr val="AEC8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726068" y="2856380"/>
              <a:ext cx="1904371" cy="2946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5" name="Group 34"/>
          <p:cNvGrpSpPr/>
          <p:nvPr/>
        </p:nvGrpSpPr>
        <p:grpSpPr>
          <a:xfrm>
            <a:off x="3635896" y="2780928"/>
            <a:ext cx="4958873" cy="3497405"/>
            <a:chOff x="301476" y="898304"/>
            <a:chExt cx="8293293" cy="5849112"/>
          </a:xfrm>
        </p:grpSpPr>
        <p:pic>
          <p:nvPicPr>
            <p:cNvPr id="32" name="Picture 31" descr="tasksA.png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476" y="898306"/>
              <a:ext cx="1468069" cy="5796991"/>
            </a:xfrm>
            <a:prstGeom prst="rect">
              <a:avLst/>
            </a:prstGeom>
          </p:spPr>
        </p:pic>
        <p:pic>
          <p:nvPicPr>
            <p:cNvPr id="33" name="Picture 32" descr="tasksC.png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530" y="898305"/>
              <a:ext cx="1685239" cy="4195724"/>
            </a:xfrm>
            <a:prstGeom prst="rect">
              <a:avLst/>
            </a:prstGeom>
          </p:spPr>
        </p:pic>
        <p:pic>
          <p:nvPicPr>
            <p:cNvPr id="34" name="Picture 33" descr="tasksB.png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1529" y="898304"/>
              <a:ext cx="3836670" cy="5849112"/>
            </a:xfrm>
            <a:prstGeom prst="rect">
              <a:avLst/>
            </a:prstGeom>
          </p:spPr>
        </p:pic>
      </p:grpSp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631499" y="3284984"/>
            <a:ext cx="3936437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4" name="Group 43"/>
          <p:cNvGrpSpPr/>
          <p:nvPr/>
        </p:nvGrpSpPr>
        <p:grpSpPr>
          <a:xfrm>
            <a:off x="4355976" y="3176820"/>
            <a:ext cx="4192910" cy="3140297"/>
            <a:chOff x="19050" y="19050"/>
            <a:chExt cx="9105900" cy="6819900"/>
          </a:xfrm>
        </p:grpSpPr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19050" y="19050"/>
              <a:ext cx="9105900" cy="6819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1360518" y="349908"/>
              <a:ext cx="1995314" cy="3723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3402620" y="378786"/>
              <a:ext cx="4202227" cy="353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5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7676970" y="409893"/>
              <a:ext cx="1389392" cy="303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5496583" y="3140968"/>
            <a:ext cx="3019710" cy="3145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2" name="Picture 4" descr="http://askatechteacher.com/wp-content/uploads/2010/07/wisdom.jp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940152" y="3140968"/>
            <a:ext cx="2587774" cy="33262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039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80528" y="25309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</a:t>
            </a:r>
            <a:r>
              <a:rPr lang="de-AT" sz="6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SetViz.</a:t>
            </a:r>
            <a:r>
              <a:rPr lang="de-AT" sz="6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</a:t>
            </a:r>
            <a:endParaRPr lang="en-US" sz="6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5536" y="1844824"/>
            <a:ext cx="8352928" cy="48965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 smtClean="0">
                <a:latin typeface="Century Gothic"/>
                <a:cs typeface="Century Gothic"/>
              </a:rPr>
              <a:t>Software Tools</a:t>
            </a:r>
          </a:p>
          <a:p>
            <a:pPr marL="0" indent="0">
              <a:buNone/>
            </a:pPr>
            <a:r>
              <a:rPr lang="de-AT" dirty="0" smtClean="0">
                <a:latin typeface="Century Gothic"/>
                <a:cs typeface="Century Gothic"/>
              </a:rPr>
              <a:t>Online Demos</a:t>
            </a:r>
          </a:p>
          <a:p>
            <a:pPr marL="0" indent="0">
              <a:buNone/>
            </a:pPr>
            <a:r>
              <a:rPr lang="en-US" dirty="0">
                <a:latin typeface="Century Gothic"/>
                <a:cs typeface="Century Gothic"/>
              </a:rPr>
              <a:t>Videos</a:t>
            </a:r>
            <a:endParaRPr lang="en-US" b="1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de-AT" dirty="0" smtClean="0">
                <a:latin typeface="Century Gothic"/>
                <a:cs typeface="Century Gothic"/>
              </a:rPr>
              <a:t>Conference </a:t>
            </a:r>
            <a:r>
              <a:rPr lang="de-AT" dirty="0" err="1" smtClean="0">
                <a:latin typeface="Century Gothic"/>
                <a:cs typeface="Century Gothic"/>
              </a:rPr>
              <a:t>Slides</a:t>
            </a:r>
            <a:endParaRPr lang="de-AT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de-AT" dirty="0" err="1" smtClean="0">
                <a:latin typeface="Century Gothic"/>
                <a:cs typeface="Century Gothic"/>
              </a:rPr>
              <a:t>And</a:t>
            </a:r>
            <a:r>
              <a:rPr lang="de-AT" dirty="0" smtClean="0">
                <a:latin typeface="Century Gothic"/>
                <a:cs typeface="Century Gothic"/>
              </a:rPr>
              <a:t> </a:t>
            </a:r>
            <a:r>
              <a:rPr lang="de-AT" dirty="0" err="1" smtClean="0">
                <a:latin typeface="Century Gothic"/>
                <a:cs typeface="Century Gothic"/>
              </a:rPr>
              <a:t>more</a:t>
            </a:r>
            <a:r>
              <a:rPr lang="de-AT" dirty="0" smtClean="0">
                <a:latin typeface="Century Gothic"/>
                <a:cs typeface="Century Gothic"/>
              </a:rPr>
              <a:t>…</a:t>
            </a:r>
          </a:p>
          <a:p>
            <a:pPr marL="0" indent="0">
              <a:buNone/>
            </a:pPr>
            <a:endParaRPr lang="de-AT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de-AT" dirty="0" err="1" smtClean="0">
                <a:latin typeface="Century Gothic"/>
                <a:cs typeface="Century Gothic"/>
              </a:rPr>
              <a:t>Supplementary</a:t>
            </a:r>
            <a:r>
              <a:rPr lang="de-AT" dirty="0" smtClean="0">
                <a:latin typeface="Century Gothic"/>
                <a:cs typeface="Century Gothic"/>
              </a:rPr>
              <a:t> File </a:t>
            </a:r>
            <a:endParaRPr lang="de-AT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8443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75000"/>
              <a:alpha val="95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68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4" name="Title 1"/>
          <p:cNvSpPr txBox="1">
            <a:spLocks/>
          </p:cNvSpPr>
          <p:nvPr/>
        </p:nvSpPr>
        <p:spPr>
          <a:xfrm>
            <a:off x="-36512" y="4077072"/>
            <a:ext cx="9289032" cy="1616431"/>
          </a:xfrm>
          <a:prstGeom prst="rect">
            <a:avLst/>
          </a:prstGeom>
          <a:solidFill>
            <a:schemeClr val="bg1">
              <a:alpha val="75000"/>
            </a:schemeClr>
          </a:solidFill>
          <a:ln w="38100">
            <a:noFill/>
          </a:ln>
        </p:spPr>
        <p:txBody>
          <a:bodyPr vert="horz" lIns="54000" tIns="45720" rIns="5400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entury Gothic"/>
                <a:ea typeface="+mj-ea"/>
                <a:cs typeface="Century Gothic"/>
              </a:rPr>
              <a:t>Thank</a:t>
            </a:r>
            <a:r>
              <a:rPr kumimoji="0" lang="en-GB" sz="60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Century Gothic"/>
                <a:ea typeface="+mj-ea"/>
                <a:cs typeface="Century Gothic"/>
              </a:rPr>
              <a:t> you!</a:t>
            </a:r>
            <a:endParaRPr lang="de-AT" sz="6000" b="1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0400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559" y="3528241"/>
            <a:ext cx="8001912" cy="1440415"/>
          </a:xfrm>
        </p:spPr>
        <p:txBody>
          <a:bodyPr anchor="t"/>
          <a:lstStyle/>
          <a:p>
            <a:pPr algn="ctr"/>
            <a:r>
              <a:rPr lang="en-US" sz="5000" dirty="0" smtClean="0">
                <a:latin typeface="Century Gothic"/>
                <a:cs typeface="Century Gothic"/>
              </a:rPr>
              <a:t>Thank you!</a:t>
            </a:r>
            <a:endParaRPr lang="en-US" sz="5000" dirty="0">
              <a:latin typeface="Century Gothic"/>
              <a:cs typeface="Century Gothic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818" y="5131428"/>
            <a:ext cx="1337907" cy="688005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1300" dirty="0" smtClean="0"/>
              <a:t>Bilal          </a:t>
            </a:r>
          </a:p>
          <a:p>
            <a:pPr algn="ctr">
              <a:lnSpc>
                <a:spcPct val="80000"/>
              </a:lnSpc>
            </a:pPr>
            <a:r>
              <a:rPr lang="en-US" sz="1300" dirty="0" err="1" smtClean="0"/>
              <a:t>Alsallakh</a:t>
            </a:r>
            <a:endParaRPr lang="en-US" sz="1300" dirty="0"/>
          </a:p>
        </p:txBody>
      </p:sp>
      <p:pic>
        <p:nvPicPr>
          <p:cNvPr id="5" name="Picture 4" descr="bil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9" y="5804265"/>
            <a:ext cx="969747" cy="1088640"/>
          </a:xfrm>
          <a:prstGeom prst="rect">
            <a:avLst/>
          </a:prstGeom>
        </p:spPr>
      </p:pic>
      <p:pic>
        <p:nvPicPr>
          <p:cNvPr id="6" name="Picture 5" descr="helwi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248" y="5736227"/>
            <a:ext cx="827595" cy="1156678"/>
          </a:xfrm>
          <a:prstGeom prst="rect">
            <a:avLst/>
          </a:prstGeom>
        </p:spPr>
      </p:pic>
      <p:pic>
        <p:nvPicPr>
          <p:cNvPr id="7" name="Picture 6" descr="luan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88" y="5736227"/>
            <a:ext cx="1147598" cy="1156678"/>
          </a:xfrm>
          <a:prstGeom prst="rect">
            <a:avLst/>
          </a:prstGeom>
        </p:spPr>
      </p:pic>
      <p:pic>
        <p:nvPicPr>
          <p:cNvPr id="8" name="Picture 7" descr="peter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7825912" y="5796060"/>
            <a:ext cx="1009586" cy="1096845"/>
          </a:xfrm>
          <a:prstGeom prst="rect">
            <a:avLst/>
          </a:prstGeom>
        </p:spPr>
      </p:pic>
      <p:pic>
        <p:nvPicPr>
          <p:cNvPr id="9" name="Picture 8" descr="silvia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35" y="5736227"/>
            <a:ext cx="1071735" cy="1156678"/>
          </a:xfrm>
          <a:prstGeom prst="rect">
            <a:avLst/>
          </a:prstGeom>
        </p:spPr>
      </p:pic>
      <p:pic>
        <p:nvPicPr>
          <p:cNvPr id="10" name="Picture 9" descr="wolfgang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59" y="5748679"/>
            <a:ext cx="1124150" cy="1156678"/>
          </a:xfrm>
          <a:prstGeom prst="rect">
            <a:avLst/>
          </a:prstGeom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1627867" y="5131428"/>
            <a:ext cx="1337907" cy="688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GB" sz="1800" b="1" kern="1200" spc="50" dirty="0" smtClean="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300" dirty="0" smtClean="0"/>
              <a:t>Luana</a:t>
            </a:r>
          </a:p>
          <a:p>
            <a:pPr algn="ctr">
              <a:lnSpc>
                <a:spcPct val="80000"/>
              </a:lnSpc>
            </a:pPr>
            <a:r>
              <a:rPr lang="en-US" sz="1300" dirty="0" smtClean="0"/>
              <a:t>Micallef</a:t>
            </a:r>
            <a:endParaRPr lang="en-US" sz="1300" dirty="0"/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3080367" y="5131428"/>
            <a:ext cx="1337907" cy="688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GB" sz="1800" b="1" kern="1200" spc="50" dirty="0" smtClean="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300" dirty="0" smtClean="0"/>
              <a:t>Wolfgang</a:t>
            </a:r>
          </a:p>
          <a:p>
            <a:pPr algn="ctr">
              <a:lnSpc>
                <a:spcPct val="80000"/>
              </a:lnSpc>
            </a:pPr>
            <a:r>
              <a:rPr lang="en-US" sz="1300" dirty="0" err="1" smtClean="0"/>
              <a:t>Aigner</a:t>
            </a:r>
            <a:endParaRPr lang="en-US" sz="1300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4545318" y="5131428"/>
            <a:ext cx="1337907" cy="688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GB" sz="1800" b="1" kern="1200" spc="50" dirty="0" smtClean="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300" dirty="0" err="1" smtClean="0"/>
              <a:t>Helwig</a:t>
            </a:r>
            <a:endParaRPr lang="en-US" sz="1300" dirty="0" smtClean="0"/>
          </a:p>
          <a:p>
            <a:pPr algn="ctr">
              <a:lnSpc>
                <a:spcPct val="80000"/>
              </a:lnSpc>
            </a:pPr>
            <a:r>
              <a:rPr lang="en-US" sz="1300" dirty="0" smtClean="0"/>
              <a:t>Hauser</a:t>
            </a:r>
            <a:endParaRPr lang="en-US" sz="1300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6084975" y="5131428"/>
            <a:ext cx="1337907" cy="688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GB" sz="1800" b="1" kern="1200" spc="50" dirty="0" smtClean="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300" dirty="0" smtClean="0"/>
              <a:t>Silvia</a:t>
            </a:r>
          </a:p>
          <a:p>
            <a:pPr algn="ctr">
              <a:lnSpc>
                <a:spcPct val="80000"/>
              </a:lnSpc>
            </a:pPr>
            <a:r>
              <a:rPr lang="en-US" sz="1300" dirty="0" err="1" smtClean="0"/>
              <a:t>Miksch</a:t>
            </a:r>
            <a:endParaRPr lang="en-US" sz="1300" dirty="0"/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7637084" y="5131428"/>
            <a:ext cx="1337907" cy="688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GB" sz="1800" b="1" kern="1200" spc="50" dirty="0" smtClean="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300" dirty="0" smtClean="0"/>
              <a:t>Peter</a:t>
            </a:r>
          </a:p>
          <a:p>
            <a:pPr algn="ctr">
              <a:lnSpc>
                <a:spcPct val="80000"/>
              </a:lnSpc>
            </a:pPr>
            <a:r>
              <a:rPr lang="en-US" sz="1300" dirty="0" smtClean="0"/>
              <a:t>Rodgers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75585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0286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Century Gothic"/>
                <a:cs typeface="Century Gothic"/>
              </a:rPr>
              <a:t>Tasks</a:t>
            </a:r>
            <a:endParaRPr lang="en-US" sz="6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3357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6440173" y="0"/>
            <a:ext cx="1" cy="6858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asks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6" y="898306"/>
            <a:ext cx="1468069" cy="5796991"/>
          </a:xfrm>
          <a:prstGeom prst="rect">
            <a:avLst/>
          </a:prstGeom>
        </p:spPr>
      </p:pic>
      <p:pic>
        <p:nvPicPr>
          <p:cNvPr id="9" name="Picture 8" descr="tasks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30" y="898305"/>
            <a:ext cx="1685239" cy="4195724"/>
          </a:xfrm>
          <a:prstGeom prst="rect">
            <a:avLst/>
          </a:prstGeom>
        </p:spPr>
      </p:pic>
      <p:pic>
        <p:nvPicPr>
          <p:cNvPr id="10" name="Picture 9" descr="tasksB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29" y="898304"/>
            <a:ext cx="3836670" cy="58491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565373" y="174416"/>
            <a:ext cx="2522961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 Attributes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70023" y="174416"/>
            <a:ext cx="4307502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Sets and Set Relations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028" y="174416"/>
            <a:ext cx="2113995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Elements</a:t>
            </a:r>
            <a:endParaRPr lang="en-US" sz="2050" dirty="0">
              <a:latin typeface="Century Gothic"/>
              <a:cs typeface="Century Gothic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151346" y="0"/>
            <a:ext cx="1" cy="6858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6028" y="37354"/>
            <a:ext cx="2109751" cy="6803999"/>
          </a:xfrm>
          <a:prstGeom prst="rect">
            <a:avLst/>
          </a:prstGeom>
          <a:noFill/>
          <a:ln w="1016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170023" y="37354"/>
            <a:ext cx="4270151" cy="6803999"/>
          </a:xfrm>
          <a:prstGeom prst="rect">
            <a:avLst/>
          </a:prstGeom>
          <a:noFill/>
          <a:ln w="1016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77525" y="37354"/>
            <a:ext cx="2610809" cy="6803999"/>
          </a:xfrm>
          <a:prstGeom prst="rect">
            <a:avLst/>
          </a:prstGeom>
          <a:noFill/>
          <a:ln w="1016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4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car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5223"/>
            <a:ext cx="9163520" cy="705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4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6440173" y="0"/>
            <a:ext cx="1" cy="6858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asks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6" y="898306"/>
            <a:ext cx="1468069" cy="5796991"/>
          </a:xfrm>
          <a:prstGeom prst="rect">
            <a:avLst/>
          </a:prstGeom>
        </p:spPr>
      </p:pic>
      <p:pic>
        <p:nvPicPr>
          <p:cNvPr id="9" name="Picture 8" descr="tasks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30" y="898305"/>
            <a:ext cx="1685239" cy="4195724"/>
          </a:xfrm>
          <a:prstGeom prst="rect">
            <a:avLst/>
          </a:prstGeom>
        </p:spPr>
      </p:pic>
      <p:pic>
        <p:nvPicPr>
          <p:cNvPr id="10" name="Picture 9" descr="tasksB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29" y="898304"/>
            <a:ext cx="3836670" cy="58491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565373" y="174416"/>
            <a:ext cx="2522961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 Attributes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70023" y="174416"/>
            <a:ext cx="4307502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Sets and Set Relations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028" y="174416"/>
            <a:ext cx="2113995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Elements</a:t>
            </a:r>
            <a:endParaRPr lang="en-US" sz="2050" dirty="0">
              <a:latin typeface="Century Gothic"/>
              <a:cs typeface="Century Gothic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151346" y="0"/>
            <a:ext cx="1" cy="6858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2149380" y="-55224"/>
            <a:ext cx="7012172" cy="7055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81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59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sks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6" y="898306"/>
            <a:ext cx="1468069" cy="57969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6028" y="174416"/>
            <a:ext cx="2113995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26160" y="972620"/>
            <a:ext cx="475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Find elements belonging </a:t>
            </a:r>
            <a:r>
              <a:rPr lang="en-US" dirty="0">
                <a:latin typeface="Century Gothic"/>
                <a:cs typeface="Century Gothic"/>
              </a:rPr>
              <a:t>to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a specific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set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36236" y="1858603"/>
            <a:ext cx="4525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Find sets containing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a specific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element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36236" y="2707932"/>
            <a:ext cx="533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Find elements based on their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set memberships 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46312" y="3593915"/>
            <a:ext cx="612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Find</a:t>
            </a:r>
            <a:r>
              <a:rPr lang="en-US" dirty="0">
                <a:latin typeface="Century Gothic"/>
                <a:cs typeface="Century Gothic"/>
              </a:rPr>
              <a:t> </a:t>
            </a:r>
            <a:r>
              <a:rPr lang="en-US" dirty="0" smtClean="0">
                <a:latin typeface="Century Gothic"/>
                <a:cs typeface="Century Gothic"/>
              </a:rPr>
              <a:t>elements with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a specific set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membership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degree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46312" y="4462914"/>
            <a:ext cx="581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Filter out elements based on their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set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memberships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56388" y="5348897"/>
            <a:ext cx="671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Filter out elements based on their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set membership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degrees 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56388" y="6216900"/>
            <a:ext cx="5654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Create </a:t>
            </a:r>
            <a:r>
              <a:rPr lang="en-US" b="1" dirty="0">
                <a:solidFill>
                  <a:srgbClr val="D4C91C"/>
                </a:solidFill>
                <a:latin typeface="Century Gothic"/>
                <a:cs typeface="Century Gothic"/>
              </a:rPr>
              <a:t>a new set </a:t>
            </a:r>
            <a:r>
              <a:rPr lang="en-US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 </a:t>
            </a:r>
            <a:r>
              <a:rPr lang="en-US" dirty="0" smtClean="0">
                <a:latin typeface="Century Gothic"/>
                <a:cs typeface="Century Gothic"/>
              </a:rPr>
              <a:t>that </a:t>
            </a:r>
            <a:r>
              <a:rPr lang="en-US" dirty="0">
                <a:latin typeface="Century Gothic"/>
                <a:cs typeface="Century Gothic"/>
              </a:rPr>
              <a:t>contains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certain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elements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2991" y="781557"/>
            <a:ext cx="8824727" cy="3383542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7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4" grpId="0"/>
      <p:bldP spid="26" grpId="0"/>
      <p:bldP spid="28" grpId="0"/>
      <p:bldP spid="30" grpId="0"/>
      <p:bldP spid="32" grpId="0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sks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6" y="898306"/>
            <a:ext cx="1468069" cy="57969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6028" y="174416"/>
            <a:ext cx="2113995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26160" y="972620"/>
            <a:ext cx="475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Find elements belonging </a:t>
            </a:r>
            <a:r>
              <a:rPr lang="en-US" dirty="0">
                <a:latin typeface="Century Gothic"/>
                <a:cs typeface="Century Gothic"/>
              </a:rPr>
              <a:t>to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a specific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set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36236" y="1858603"/>
            <a:ext cx="4525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Find sets containing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a specific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element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36236" y="2707932"/>
            <a:ext cx="533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Find elements based on their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set memberships 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46312" y="3593915"/>
            <a:ext cx="612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Find</a:t>
            </a:r>
            <a:r>
              <a:rPr lang="en-US" dirty="0">
                <a:latin typeface="Century Gothic"/>
                <a:cs typeface="Century Gothic"/>
              </a:rPr>
              <a:t> </a:t>
            </a:r>
            <a:r>
              <a:rPr lang="en-US" dirty="0" smtClean="0">
                <a:latin typeface="Century Gothic"/>
                <a:cs typeface="Century Gothic"/>
              </a:rPr>
              <a:t>elements with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a specific set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membership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degree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46312" y="4462914"/>
            <a:ext cx="581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Filter out elements based on their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set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memberships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56388" y="5348897"/>
            <a:ext cx="671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Filter out elements based on their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set membership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degrees 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56388" y="6216900"/>
            <a:ext cx="5654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Create </a:t>
            </a:r>
            <a:r>
              <a:rPr lang="en-US" b="1" dirty="0">
                <a:solidFill>
                  <a:srgbClr val="D4C91C"/>
                </a:solidFill>
                <a:latin typeface="Century Gothic"/>
                <a:cs typeface="Century Gothic"/>
              </a:rPr>
              <a:t>a new set </a:t>
            </a:r>
            <a:r>
              <a:rPr lang="en-US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 </a:t>
            </a:r>
            <a:r>
              <a:rPr lang="en-US" dirty="0" smtClean="0">
                <a:latin typeface="Century Gothic"/>
                <a:cs typeface="Century Gothic"/>
              </a:rPr>
              <a:t>that </a:t>
            </a:r>
            <a:r>
              <a:rPr lang="en-US" dirty="0">
                <a:latin typeface="Century Gothic"/>
                <a:cs typeface="Century Gothic"/>
              </a:rPr>
              <a:t>contains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certain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elements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2991" y="781557"/>
            <a:ext cx="8824727" cy="3383542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72991" y="4294867"/>
            <a:ext cx="8824727" cy="1608501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72992" y="2556593"/>
            <a:ext cx="8824726" cy="1608501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75010" y="5903368"/>
            <a:ext cx="8824727" cy="92115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4" grpId="0"/>
      <p:bldP spid="26" grpId="0"/>
      <p:bldP spid="28" grpId="0"/>
      <p:bldP spid="30" grpId="0"/>
      <p:bldP spid="32" grpId="0"/>
      <p:bldP spid="20" grpId="0" animBg="1"/>
      <p:bldP spid="20" grpId="1" animBg="1"/>
      <p:bldP spid="40" grpId="0" animBg="1"/>
      <p:bldP spid="40" grpId="1" animBg="1"/>
      <p:bldP spid="41" grpId="0" animBg="1"/>
      <p:bldP spid="41" grpId="1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sks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6" y="898306"/>
            <a:ext cx="1468069" cy="57969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6028" y="174416"/>
            <a:ext cx="2113995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26160" y="972620"/>
            <a:ext cx="475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Find elements belonging </a:t>
            </a:r>
            <a:r>
              <a:rPr lang="en-US" dirty="0">
                <a:latin typeface="Century Gothic"/>
                <a:cs typeface="Century Gothic"/>
              </a:rPr>
              <a:t>to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a specific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set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36236" y="1858603"/>
            <a:ext cx="4525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Find sets containing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a specific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element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36236" y="2707932"/>
            <a:ext cx="533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Find elements based on their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set memberships 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46312" y="3593915"/>
            <a:ext cx="612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Find</a:t>
            </a:r>
            <a:r>
              <a:rPr lang="en-US" dirty="0">
                <a:latin typeface="Century Gothic"/>
                <a:cs typeface="Century Gothic"/>
              </a:rPr>
              <a:t> </a:t>
            </a:r>
            <a:r>
              <a:rPr lang="en-US" dirty="0" smtClean="0">
                <a:latin typeface="Century Gothic"/>
                <a:cs typeface="Century Gothic"/>
              </a:rPr>
              <a:t>elements with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a specific set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membership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degree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46312" y="4462914"/>
            <a:ext cx="581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Filter out elements based on their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set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memberships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56388" y="5348897"/>
            <a:ext cx="671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Filter out elements based on their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set membership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degrees 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56388" y="6216900"/>
            <a:ext cx="5654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Create </a:t>
            </a:r>
            <a:r>
              <a:rPr lang="en-US" b="1" dirty="0">
                <a:solidFill>
                  <a:srgbClr val="D4C91C"/>
                </a:solidFill>
                <a:latin typeface="Century Gothic"/>
                <a:cs typeface="Century Gothic"/>
              </a:rPr>
              <a:t>a new set </a:t>
            </a:r>
            <a:r>
              <a:rPr lang="en-US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 </a:t>
            </a:r>
            <a:r>
              <a:rPr lang="en-US" dirty="0" smtClean="0">
                <a:latin typeface="Century Gothic"/>
                <a:cs typeface="Century Gothic"/>
              </a:rPr>
              <a:t>that </a:t>
            </a:r>
            <a:r>
              <a:rPr lang="en-US" dirty="0">
                <a:latin typeface="Century Gothic"/>
                <a:cs typeface="Century Gothic"/>
              </a:rPr>
              <a:t>contains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certain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elements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2992" y="781557"/>
            <a:ext cx="8420678" cy="3383542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172992" y="4311578"/>
            <a:ext cx="8791397" cy="25464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Vienna University of Technology </a:t>
            </a:r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2679169" y="5593773"/>
            <a:ext cx="6275511" cy="1080000"/>
            <a:chOff x="2221417" y="5538202"/>
            <a:chExt cx="6793415" cy="1169130"/>
          </a:xfrm>
        </p:grpSpPr>
        <p:pic>
          <p:nvPicPr>
            <p:cNvPr id="33" name="Picture 32" descr="bilal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1417" y="5606240"/>
              <a:ext cx="969747" cy="1088640"/>
            </a:xfrm>
            <a:prstGeom prst="rect">
              <a:avLst/>
            </a:prstGeom>
          </p:spPr>
        </p:pic>
        <p:pic>
          <p:nvPicPr>
            <p:cNvPr id="34" name="Picture 33" descr="helwig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298" y="5538202"/>
              <a:ext cx="827595" cy="1156678"/>
            </a:xfrm>
            <a:prstGeom prst="rect">
              <a:avLst/>
            </a:prstGeom>
          </p:spPr>
        </p:pic>
        <p:pic>
          <p:nvPicPr>
            <p:cNvPr id="35" name="Picture 34" descr="luana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098" y="5538202"/>
              <a:ext cx="1147598" cy="1156678"/>
            </a:xfrm>
            <a:prstGeom prst="rect">
              <a:avLst/>
            </a:prstGeom>
          </p:spPr>
        </p:pic>
        <p:pic>
          <p:nvPicPr>
            <p:cNvPr id="36" name="Picture 35" descr="peter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8005246" y="5610364"/>
              <a:ext cx="1009586" cy="1096845"/>
            </a:xfrm>
            <a:prstGeom prst="rect">
              <a:avLst/>
            </a:prstGeom>
          </p:spPr>
        </p:pic>
        <p:pic>
          <p:nvPicPr>
            <p:cNvPr id="37" name="Picture 36" descr="silvia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995" y="5538202"/>
              <a:ext cx="1071735" cy="1156678"/>
            </a:xfrm>
            <a:prstGeom prst="rect">
              <a:avLst/>
            </a:prstGeom>
          </p:spPr>
        </p:pic>
        <p:pic>
          <p:nvPicPr>
            <p:cNvPr id="38" name="Picture 37" descr="wolfgang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102" y="5550654"/>
              <a:ext cx="1124150" cy="115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43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/>
          <p:cNvSpPr/>
          <p:nvPr/>
        </p:nvSpPr>
        <p:spPr>
          <a:xfrm>
            <a:off x="2798898" y="1036162"/>
            <a:ext cx="1116000" cy="287998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028" y="174416"/>
            <a:ext cx="2113995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0807" y="967812"/>
            <a:ext cx="3227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Find </a:t>
            </a:r>
            <a:r>
              <a:rPr lang="en-US" dirty="0">
                <a:latin typeface="Century Gothic"/>
                <a:cs typeface="Century Gothic"/>
              </a:rPr>
              <a:t>elements </a:t>
            </a:r>
            <a:r>
              <a:rPr lang="en-US" dirty="0" smtClean="0">
                <a:latin typeface="Century Gothic"/>
                <a:cs typeface="Century Gothic"/>
              </a:rPr>
              <a:t>belonging to </a:t>
            </a:r>
            <a:endParaRPr lang="en-US" dirty="0">
              <a:latin typeface="Century Gothic"/>
              <a:cs typeface="Century Gothic"/>
            </a:endParaRPr>
          </a:p>
        </p:txBody>
      </p:sp>
      <p:grpSp>
        <p:nvGrpSpPr>
          <p:cNvPr id="51" name="Group 50"/>
          <p:cNvGrpSpPr>
            <a:grpSpLocks noChangeAspect="1"/>
          </p:cNvGrpSpPr>
          <p:nvPr/>
        </p:nvGrpSpPr>
        <p:grpSpPr>
          <a:xfrm>
            <a:off x="2679169" y="5593773"/>
            <a:ext cx="6275511" cy="1080000"/>
            <a:chOff x="2221417" y="5538202"/>
            <a:chExt cx="6793415" cy="1169130"/>
          </a:xfrm>
        </p:grpSpPr>
        <p:pic>
          <p:nvPicPr>
            <p:cNvPr id="43" name="Picture 42" descr="bilal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1417" y="5606240"/>
              <a:ext cx="969747" cy="1088640"/>
            </a:xfrm>
            <a:prstGeom prst="rect">
              <a:avLst/>
            </a:prstGeom>
          </p:spPr>
        </p:pic>
        <p:pic>
          <p:nvPicPr>
            <p:cNvPr id="44" name="Picture 43" descr="helwig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298" y="5538202"/>
              <a:ext cx="827595" cy="1156678"/>
            </a:xfrm>
            <a:prstGeom prst="rect">
              <a:avLst/>
            </a:prstGeom>
          </p:spPr>
        </p:pic>
        <p:pic>
          <p:nvPicPr>
            <p:cNvPr id="45" name="Picture 44" descr="luana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098" y="5538202"/>
              <a:ext cx="1147598" cy="1156678"/>
            </a:xfrm>
            <a:prstGeom prst="rect">
              <a:avLst/>
            </a:prstGeom>
          </p:spPr>
        </p:pic>
        <p:pic>
          <p:nvPicPr>
            <p:cNvPr id="46" name="Picture 45" descr="peter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8005246" y="5610364"/>
              <a:ext cx="1009586" cy="1096845"/>
            </a:xfrm>
            <a:prstGeom prst="rect">
              <a:avLst/>
            </a:prstGeom>
          </p:spPr>
        </p:pic>
        <p:pic>
          <p:nvPicPr>
            <p:cNvPr id="47" name="Picture 46" descr="silvia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995" y="5538202"/>
              <a:ext cx="1071735" cy="1156678"/>
            </a:xfrm>
            <a:prstGeom prst="rect">
              <a:avLst/>
            </a:prstGeom>
          </p:spPr>
        </p:pic>
        <p:pic>
          <p:nvPicPr>
            <p:cNvPr id="48" name="Picture 47" descr="wolfgang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102" y="5550654"/>
              <a:ext cx="1124150" cy="1156678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5306134" y="969418"/>
            <a:ext cx="164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a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 specific set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555217" y="5502814"/>
            <a:ext cx="1019769" cy="1224000"/>
          </a:xfrm>
          <a:prstGeom prst="roundRect">
            <a:avLst>
              <a:gd name="adj" fmla="val 0"/>
            </a:avLst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721106" y="5502814"/>
            <a:ext cx="1119513" cy="1224000"/>
          </a:xfrm>
          <a:prstGeom prst="roundRect">
            <a:avLst>
              <a:gd name="adj" fmla="val 0"/>
            </a:avLst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828719" y="5502814"/>
            <a:ext cx="1115931" cy="1224000"/>
          </a:xfrm>
          <a:prstGeom prst="roundRect">
            <a:avLst>
              <a:gd name="adj" fmla="val 0"/>
            </a:avLst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306134" y="969418"/>
            <a:ext cx="164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a</a:t>
            </a:r>
            <a:r>
              <a:rPr lang="en-US" dirty="0" smtClean="0">
                <a:latin typeface="Century Gothic"/>
                <a:cs typeface="Century Gothic"/>
              </a:rPr>
              <a:t> specific set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59" name="Picture 58" descr="tasksA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6" y="898306"/>
            <a:ext cx="1468069" cy="5796991"/>
          </a:xfrm>
          <a:prstGeom prst="rect">
            <a:avLst/>
          </a:prstGeom>
        </p:spPr>
      </p:pic>
      <p:sp>
        <p:nvSpPr>
          <p:cNvPr id="60" name="Rounded Rectangle 59"/>
          <p:cNvSpPr/>
          <p:nvPr/>
        </p:nvSpPr>
        <p:spPr>
          <a:xfrm>
            <a:off x="-164353" y="742753"/>
            <a:ext cx="9557544" cy="826288"/>
          </a:xfrm>
          <a:prstGeom prst="roundRect">
            <a:avLst>
              <a:gd name="adj" fmla="val 0"/>
            </a:avLst>
          </a:prstGeom>
          <a:noFill/>
          <a:ln w="1905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-1331992" y="2168046"/>
            <a:ext cx="827998" cy="827998"/>
          </a:xfrm>
          <a:prstGeom prst="roundRect">
            <a:avLst>
              <a:gd name="adj" fmla="val 0"/>
            </a:avLst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5796" y="2158035"/>
            <a:ext cx="720000" cy="72000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172993" y="4311578"/>
            <a:ext cx="1731834" cy="25464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Vienna University of Technology </a:t>
            </a:r>
          </a:p>
        </p:txBody>
      </p:sp>
      <p:cxnSp>
        <p:nvCxnSpPr>
          <p:cNvPr id="4" name="Straight Arrow Connector 3"/>
          <p:cNvCxnSpPr>
            <a:stCxn id="52" idx="2"/>
            <a:endCxn id="62" idx="0"/>
          </p:cNvCxnSpPr>
          <p:nvPr/>
        </p:nvCxnSpPr>
        <p:spPr>
          <a:xfrm>
            <a:off x="6130470" y="1338750"/>
            <a:ext cx="25326" cy="8192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2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3" grpId="0"/>
      <p:bldP spid="52" grpId="0"/>
      <p:bldP spid="55" grpId="0" animBg="1"/>
      <p:bldP spid="56" grpId="0" animBg="1"/>
      <p:bldP spid="57" grpId="0" animBg="1"/>
      <p:bldP spid="58" grpId="0"/>
      <p:bldP spid="58" grpId="1"/>
      <p:bldP spid="60" grpId="0" animBg="1"/>
      <p:bldP spid="6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/>
          <p:cNvSpPr/>
          <p:nvPr/>
        </p:nvSpPr>
        <p:spPr>
          <a:xfrm>
            <a:off x="2797132" y="1929737"/>
            <a:ext cx="503999" cy="283257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 descr="tasks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6" y="898306"/>
            <a:ext cx="1468069" cy="57969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6028" y="174416"/>
            <a:ext cx="2113995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34174" y="1858603"/>
            <a:ext cx="2383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Find sets </a:t>
            </a:r>
            <a:r>
              <a:rPr lang="en-US" dirty="0" smtClean="0">
                <a:latin typeface="Century Gothic"/>
                <a:cs typeface="Century Gothic"/>
              </a:rPr>
              <a:t>containing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2679169" y="5593773"/>
            <a:ext cx="6275511" cy="1080000"/>
            <a:chOff x="2221417" y="5538202"/>
            <a:chExt cx="6793415" cy="1169130"/>
          </a:xfrm>
        </p:grpSpPr>
        <p:pic>
          <p:nvPicPr>
            <p:cNvPr id="21" name="Picture 20" descr="bilal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1417" y="5606240"/>
              <a:ext cx="969747" cy="1088640"/>
            </a:xfrm>
            <a:prstGeom prst="rect">
              <a:avLst/>
            </a:prstGeom>
          </p:spPr>
        </p:pic>
        <p:pic>
          <p:nvPicPr>
            <p:cNvPr id="33" name="Picture 32" descr="helwig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298" y="5538202"/>
              <a:ext cx="827595" cy="1156678"/>
            </a:xfrm>
            <a:prstGeom prst="rect">
              <a:avLst/>
            </a:prstGeom>
          </p:spPr>
        </p:pic>
        <p:pic>
          <p:nvPicPr>
            <p:cNvPr id="34" name="Picture 33" descr="luana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098" y="5538202"/>
              <a:ext cx="1147598" cy="1156678"/>
            </a:xfrm>
            <a:prstGeom prst="rect">
              <a:avLst/>
            </a:prstGeom>
          </p:spPr>
        </p:pic>
        <p:pic>
          <p:nvPicPr>
            <p:cNvPr id="35" name="Picture 34" descr="peter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8005246" y="5610364"/>
              <a:ext cx="1009586" cy="1096845"/>
            </a:xfrm>
            <a:prstGeom prst="rect">
              <a:avLst/>
            </a:prstGeom>
          </p:spPr>
        </p:pic>
        <p:pic>
          <p:nvPicPr>
            <p:cNvPr id="36" name="Picture 35" descr="silvia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995" y="5538202"/>
              <a:ext cx="1071735" cy="1156678"/>
            </a:xfrm>
            <a:prstGeom prst="rect">
              <a:avLst/>
            </a:prstGeom>
          </p:spPr>
        </p:pic>
        <p:pic>
          <p:nvPicPr>
            <p:cNvPr id="37" name="Picture 36" descr="wolfgang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102" y="5550654"/>
              <a:ext cx="1124150" cy="1156678"/>
            </a:xfrm>
            <a:prstGeom prst="rect">
              <a:avLst/>
            </a:prstGeom>
          </p:spPr>
        </p:pic>
      </p:grpSp>
      <p:sp>
        <p:nvSpPr>
          <p:cNvPr id="40" name="Rounded Rectangle 39"/>
          <p:cNvSpPr/>
          <p:nvPr/>
        </p:nvSpPr>
        <p:spPr>
          <a:xfrm>
            <a:off x="4718994" y="5506412"/>
            <a:ext cx="1115931" cy="1224000"/>
          </a:xfrm>
          <a:prstGeom prst="roundRect">
            <a:avLst>
              <a:gd name="adj" fmla="val 0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98550" y="1860098"/>
            <a:ext cx="2262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entury Gothic"/>
                <a:cs typeface="Century Gothic"/>
              </a:rPr>
              <a:t>a </a:t>
            </a:r>
            <a:r>
              <a:rPr lang="en-US" dirty="0">
                <a:solidFill>
                  <a:srgbClr val="000000"/>
                </a:solidFill>
                <a:latin typeface="Century Gothic"/>
                <a:cs typeface="Century Gothic"/>
              </a:rPr>
              <a:t>specific </a:t>
            </a:r>
            <a:r>
              <a:rPr lang="en-US" dirty="0" smtClean="0">
                <a:solidFill>
                  <a:srgbClr val="000000"/>
                </a:solidFill>
                <a:latin typeface="Century Gothic"/>
                <a:cs typeface="Century Gothic"/>
              </a:rPr>
              <a:t>element</a:t>
            </a:r>
            <a:endParaRPr lang="en-US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498550" y="1860098"/>
            <a:ext cx="2262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a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specific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element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746005" y="2860197"/>
            <a:ext cx="1257127" cy="283257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46005" y="2817159"/>
            <a:ext cx="129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a</a:t>
            </a:r>
            <a:r>
              <a:rPr lang="en-US" dirty="0" smtClean="0">
                <a:latin typeface="Century Gothic"/>
                <a:cs typeface="Century Gothic"/>
              </a:rPr>
              <a:t>ffiliations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-164353" y="1624272"/>
            <a:ext cx="9557544" cy="826288"/>
          </a:xfrm>
          <a:prstGeom prst="roundRect">
            <a:avLst>
              <a:gd name="adj" fmla="val 0"/>
            </a:avLst>
          </a:prstGeom>
          <a:noFill/>
          <a:ln w="1905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6005" y="3368119"/>
            <a:ext cx="720000" cy="7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6005" y="4202660"/>
            <a:ext cx="1246393" cy="540000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172993" y="4311578"/>
            <a:ext cx="1731834" cy="25464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Vienna University of Technology </a:t>
            </a:r>
          </a:p>
        </p:txBody>
      </p:sp>
      <p:sp>
        <p:nvSpPr>
          <p:cNvPr id="26" name="Rounded Rectangle 25"/>
          <p:cNvSpPr>
            <a:spLocks noChangeAspect="1"/>
          </p:cNvSpPr>
          <p:nvPr/>
        </p:nvSpPr>
        <p:spPr>
          <a:xfrm>
            <a:off x="-2840381" y="3837082"/>
            <a:ext cx="827998" cy="827998"/>
          </a:xfrm>
          <a:prstGeom prst="roundRect">
            <a:avLst>
              <a:gd name="adj" fmla="val 0"/>
            </a:avLst>
          </a:prstGeom>
          <a:noFill/>
          <a:ln w="38100" cmpd="sng">
            <a:solidFill>
              <a:srgbClr val="F1E73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786382" y="3891081"/>
            <a:ext cx="720000" cy="72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625257" y="3981081"/>
            <a:ext cx="1246393" cy="540000"/>
          </a:xfrm>
          <a:prstGeom prst="rect">
            <a:avLst/>
          </a:prstGeom>
        </p:spPr>
      </p:pic>
      <p:sp>
        <p:nvSpPr>
          <p:cNvPr id="39" name="Rounded Rectangle 38"/>
          <p:cNvSpPr>
            <a:spLocks noChangeAspect="1"/>
          </p:cNvSpPr>
          <p:nvPr/>
        </p:nvSpPr>
        <p:spPr>
          <a:xfrm>
            <a:off x="-1668061" y="3922219"/>
            <a:ext cx="1332000" cy="657725"/>
          </a:xfrm>
          <a:prstGeom prst="roundRect">
            <a:avLst>
              <a:gd name="adj" fmla="val 0"/>
            </a:avLst>
          </a:prstGeom>
          <a:noFill/>
          <a:ln w="38100" cmpd="sng">
            <a:solidFill>
              <a:srgbClr val="F1E73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658520" y="2275538"/>
            <a:ext cx="0" cy="32644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61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2" grpId="0"/>
      <p:bldP spid="40" grpId="0" animBg="1"/>
      <p:bldP spid="41" grpId="0"/>
      <p:bldP spid="41" grpId="1"/>
      <p:bldP spid="42" grpId="0"/>
      <p:bldP spid="46" grpId="0" animBg="1"/>
      <p:bldP spid="47" grpId="0"/>
      <p:bldP spid="26" grpId="0" animBg="1"/>
      <p:bldP spid="3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/>
          <p:cNvSpPr/>
          <p:nvPr/>
        </p:nvSpPr>
        <p:spPr>
          <a:xfrm>
            <a:off x="2820352" y="2795206"/>
            <a:ext cx="1079999" cy="283257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 descr="tasks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6" y="898306"/>
            <a:ext cx="1468069" cy="57969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6028" y="174416"/>
            <a:ext cx="2113995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Elements</a:t>
            </a:r>
            <a:endParaRPr lang="en-US" sz="2050" dirty="0">
              <a:latin typeface="Century Gothic"/>
              <a:cs typeface="Century Gothic"/>
            </a:endParaRPr>
          </a:p>
        </p:txBody>
      </p: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2679169" y="5593773"/>
            <a:ext cx="6275511" cy="1080000"/>
            <a:chOff x="2221417" y="5538202"/>
            <a:chExt cx="6793415" cy="1169130"/>
          </a:xfrm>
        </p:grpSpPr>
        <p:pic>
          <p:nvPicPr>
            <p:cNvPr id="21" name="Picture 20" descr="bilal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1417" y="5606240"/>
              <a:ext cx="969747" cy="1088640"/>
            </a:xfrm>
            <a:prstGeom prst="rect">
              <a:avLst/>
            </a:prstGeom>
          </p:spPr>
        </p:pic>
        <p:pic>
          <p:nvPicPr>
            <p:cNvPr id="33" name="Picture 32" descr="helwig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298" y="5538202"/>
              <a:ext cx="827595" cy="1156678"/>
            </a:xfrm>
            <a:prstGeom prst="rect">
              <a:avLst/>
            </a:prstGeom>
          </p:spPr>
        </p:pic>
        <p:pic>
          <p:nvPicPr>
            <p:cNvPr id="34" name="Picture 33" descr="luana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098" y="5538202"/>
              <a:ext cx="1147598" cy="1156678"/>
            </a:xfrm>
            <a:prstGeom prst="rect">
              <a:avLst/>
            </a:prstGeom>
          </p:spPr>
        </p:pic>
        <p:pic>
          <p:nvPicPr>
            <p:cNvPr id="35" name="Picture 34" descr="peter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8005246" y="5610364"/>
              <a:ext cx="1009586" cy="1096845"/>
            </a:xfrm>
            <a:prstGeom prst="rect">
              <a:avLst/>
            </a:prstGeom>
          </p:spPr>
        </p:pic>
        <p:pic>
          <p:nvPicPr>
            <p:cNvPr id="36" name="Picture 35" descr="silvia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995" y="5538202"/>
              <a:ext cx="1071735" cy="1156678"/>
            </a:xfrm>
            <a:prstGeom prst="rect">
              <a:avLst/>
            </a:prstGeom>
          </p:spPr>
        </p:pic>
        <p:pic>
          <p:nvPicPr>
            <p:cNvPr id="37" name="Picture 36" descr="wolfgang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102" y="5550654"/>
              <a:ext cx="1124150" cy="1156678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5535794" y="2736150"/>
            <a:ext cx="205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set memberships 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-164353" y="2520732"/>
            <a:ext cx="9557544" cy="826288"/>
          </a:xfrm>
          <a:prstGeom prst="roundRect">
            <a:avLst>
              <a:gd name="adj" fmla="val 0"/>
            </a:avLst>
          </a:prstGeom>
          <a:noFill/>
          <a:ln w="1905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50883" y="2737814"/>
            <a:ext cx="3408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Find elements based on their 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35794" y="2736150"/>
            <a:ext cx="205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set memberships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1906" y="3654045"/>
            <a:ext cx="684000" cy="684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1"/>
          <a:srcRect r="51797"/>
          <a:stretch/>
        </p:blipFill>
        <p:spPr>
          <a:xfrm>
            <a:off x="5973595" y="3662685"/>
            <a:ext cx="1189917" cy="7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3714" y="3619485"/>
            <a:ext cx="1469388" cy="7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591" t="30492" r="30192" b="13423"/>
          <a:stretch/>
        </p:blipFill>
        <p:spPr>
          <a:xfrm>
            <a:off x="5468914" y="3957887"/>
            <a:ext cx="283950" cy="395997"/>
          </a:xfrm>
          <a:prstGeom prst="rect">
            <a:avLst/>
          </a:prstGeom>
        </p:spPr>
      </p:pic>
      <p:grpSp>
        <p:nvGrpSpPr>
          <p:cNvPr id="14" name="Group 13"/>
          <p:cNvGrpSpPr>
            <a:grpSpLocks/>
          </p:cNvGrpSpPr>
          <p:nvPr/>
        </p:nvGrpSpPr>
        <p:grpSpPr>
          <a:xfrm rot="16200000" flipV="1">
            <a:off x="7933632" y="3905327"/>
            <a:ext cx="143998" cy="251998"/>
            <a:chOff x="3870567" y="4813040"/>
            <a:chExt cx="108000" cy="179996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870567" y="4826000"/>
              <a:ext cx="108000" cy="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3876651" y="4903038"/>
              <a:ext cx="179996" cy="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ounded Rectangle 47"/>
          <p:cNvSpPr/>
          <p:nvPr/>
        </p:nvSpPr>
        <p:spPr>
          <a:xfrm>
            <a:off x="-5708767" y="3662685"/>
            <a:ext cx="5327999" cy="891360"/>
          </a:xfrm>
          <a:prstGeom prst="roundRect">
            <a:avLst>
              <a:gd name="adj" fmla="val 0"/>
            </a:avLst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3603371" y="5490699"/>
            <a:ext cx="1115931" cy="1224000"/>
          </a:xfrm>
          <a:prstGeom prst="roundRect">
            <a:avLst>
              <a:gd name="adj" fmla="val 0"/>
            </a:avLst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72993" y="4311578"/>
            <a:ext cx="1731834" cy="25464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Vienna University of Technology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388635" y="3926135"/>
            <a:ext cx="288000" cy="395997"/>
            <a:chOff x="7409803" y="3957887"/>
            <a:chExt cx="288000" cy="395997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591" t="30492" r="30192" b="13423"/>
            <a:stretch/>
          </p:blipFill>
          <p:spPr>
            <a:xfrm>
              <a:off x="7409804" y="3957887"/>
              <a:ext cx="283950" cy="395997"/>
            </a:xfrm>
            <a:prstGeom prst="rect">
              <a:avLst/>
            </a:prstGeom>
          </p:spPr>
        </p:pic>
        <p:cxnSp>
          <p:nvCxnSpPr>
            <p:cNvPr id="29" name="Straight Connector 28"/>
            <p:cNvCxnSpPr/>
            <p:nvPr/>
          </p:nvCxnSpPr>
          <p:spPr>
            <a:xfrm rot="16200000" flipV="1">
              <a:off x="7541085" y="4224070"/>
              <a:ext cx="251998" cy="0"/>
            </a:xfrm>
            <a:prstGeom prst="line">
              <a:avLst/>
            </a:prstGeom>
            <a:ln w="5969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Block Arc 5"/>
            <p:cNvSpPr/>
            <p:nvPr/>
          </p:nvSpPr>
          <p:spPr>
            <a:xfrm>
              <a:off x="7409803" y="3983924"/>
              <a:ext cx="288000" cy="238802"/>
            </a:xfrm>
            <a:prstGeom prst="blockArc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rot="16200000" flipV="1">
              <a:off x="7316596" y="4224070"/>
              <a:ext cx="251998" cy="0"/>
            </a:xfrm>
            <a:prstGeom prst="line">
              <a:avLst/>
            </a:prstGeom>
            <a:ln w="5969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5469324" y="3957924"/>
            <a:ext cx="288000" cy="395997"/>
            <a:chOff x="7409803" y="3957887"/>
            <a:chExt cx="288000" cy="395997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591" t="30492" r="30192" b="13423"/>
            <a:stretch/>
          </p:blipFill>
          <p:spPr>
            <a:xfrm>
              <a:off x="7409804" y="3957887"/>
              <a:ext cx="283950" cy="395997"/>
            </a:xfrm>
            <a:prstGeom prst="rect">
              <a:avLst/>
            </a:prstGeom>
          </p:spPr>
        </p:pic>
        <p:cxnSp>
          <p:nvCxnSpPr>
            <p:cNvPr id="46" name="Straight Connector 45"/>
            <p:cNvCxnSpPr/>
            <p:nvPr/>
          </p:nvCxnSpPr>
          <p:spPr>
            <a:xfrm rot="16200000" flipV="1">
              <a:off x="7541085" y="4224070"/>
              <a:ext cx="251998" cy="0"/>
            </a:xfrm>
            <a:prstGeom prst="line">
              <a:avLst/>
            </a:prstGeom>
            <a:ln w="5969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Block Arc 46"/>
            <p:cNvSpPr/>
            <p:nvPr/>
          </p:nvSpPr>
          <p:spPr>
            <a:xfrm>
              <a:off x="7409803" y="3983924"/>
              <a:ext cx="288000" cy="238802"/>
            </a:xfrm>
            <a:prstGeom prst="blockArc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 rot="16200000" flipV="1">
              <a:off x="7316596" y="4224070"/>
              <a:ext cx="251998" cy="0"/>
            </a:xfrm>
            <a:prstGeom prst="line">
              <a:avLst/>
            </a:prstGeom>
            <a:ln w="5969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216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2" grpId="0"/>
      <p:bldP spid="52" grpId="0" animBg="1"/>
      <p:bldP spid="26" grpId="0"/>
      <p:bldP spid="31" grpId="0"/>
      <p:bldP spid="31" grpId="1"/>
      <p:bldP spid="48" grpId="0" animBg="1"/>
      <p:bldP spid="4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/>
          <p:cNvSpPr/>
          <p:nvPr/>
        </p:nvSpPr>
        <p:spPr>
          <a:xfrm>
            <a:off x="2820350" y="3640688"/>
            <a:ext cx="1080000" cy="326294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 descr="tasks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6" y="898306"/>
            <a:ext cx="1468069" cy="57969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6028" y="174416"/>
            <a:ext cx="2113995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Elements</a:t>
            </a:r>
            <a:endParaRPr lang="en-US" sz="2050" dirty="0">
              <a:latin typeface="Century Gothic"/>
              <a:cs typeface="Century Gothic"/>
            </a:endParaRPr>
          </a:p>
        </p:txBody>
      </p: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2679169" y="5593773"/>
            <a:ext cx="6275511" cy="1080000"/>
            <a:chOff x="2221417" y="5538202"/>
            <a:chExt cx="6793415" cy="1169130"/>
          </a:xfrm>
        </p:grpSpPr>
        <p:pic>
          <p:nvPicPr>
            <p:cNvPr id="21" name="Picture 20" descr="bilal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1417" y="5606240"/>
              <a:ext cx="969747" cy="1088640"/>
            </a:xfrm>
            <a:prstGeom prst="rect">
              <a:avLst/>
            </a:prstGeom>
          </p:spPr>
        </p:pic>
        <p:pic>
          <p:nvPicPr>
            <p:cNvPr id="33" name="Picture 32" descr="helwig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298" y="5538202"/>
              <a:ext cx="827595" cy="1156678"/>
            </a:xfrm>
            <a:prstGeom prst="rect">
              <a:avLst/>
            </a:prstGeom>
          </p:spPr>
        </p:pic>
        <p:pic>
          <p:nvPicPr>
            <p:cNvPr id="34" name="Picture 33" descr="luana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098" y="5538202"/>
              <a:ext cx="1147598" cy="1156678"/>
            </a:xfrm>
            <a:prstGeom prst="rect">
              <a:avLst/>
            </a:prstGeom>
          </p:spPr>
        </p:pic>
        <p:pic>
          <p:nvPicPr>
            <p:cNvPr id="35" name="Picture 34" descr="peter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8005246" y="5610364"/>
              <a:ext cx="1009586" cy="1096845"/>
            </a:xfrm>
            <a:prstGeom prst="rect">
              <a:avLst/>
            </a:prstGeom>
          </p:spPr>
        </p:pic>
        <p:pic>
          <p:nvPicPr>
            <p:cNvPr id="36" name="Picture 35" descr="silvia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995" y="5538202"/>
              <a:ext cx="1071735" cy="1156678"/>
            </a:xfrm>
            <a:prstGeom prst="rect">
              <a:avLst/>
            </a:prstGeom>
          </p:spPr>
        </p:pic>
        <p:pic>
          <p:nvPicPr>
            <p:cNvPr id="37" name="Picture 36" descr="wolfgang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102" y="5550654"/>
              <a:ext cx="1124150" cy="1156678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4358734" y="3597650"/>
            <a:ext cx="400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a specific set membership degree 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-164353" y="3389756"/>
            <a:ext cx="9557544" cy="826288"/>
          </a:xfrm>
          <a:prstGeom prst="roundRect">
            <a:avLst>
              <a:gd name="adj" fmla="val 0"/>
            </a:avLst>
          </a:prstGeom>
          <a:noFill/>
          <a:ln w="1905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50883" y="3597650"/>
            <a:ext cx="224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Find elements with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58734" y="3597650"/>
            <a:ext cx="400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entury Gothic"/>
                <a:cs typeface="Century Gothic"/>
              </a:rPr>
              <a:t>a specific set membership degree 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3603371" y="5500051"/>
            <a:ext cx="1115931" cy="1224000"/>
          </a:xfrm>
          <a:prstGeom prst="roundRect">
            <a:avLst>
              <a:gd name="adj" fmla="val 0"/>
            </a:avLst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11235" y="4411846"/>
            <a:ext cx="148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2 affiliations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724893" y="5500051"/>
            <a:ext cx="1115931" cy="1224000"/>
          </a:xfrm>
          <a:prstGeom prst="roundRect">
            <a:avLst>
              <a:gd name="adj" fmla="val 0"/>
            </a:avLst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72993" y="4311578"/>
            <a:ext cx="1731834" cy="25464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Vienna University of Technology </a:t>
            </a:r>
          </a:p>
        </p:txBody>
      </p:sp>
    </p:spTree>
    <p:extLst>
      <p:ext uri="{BB962C8B-B14F-4D97-AF65-F5344CB8AC3E}">
        <p14:creationId xmlns:p14="http://schemas.microsoft.com/office/powerpoint/2010/main" val="115910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2" grpId="0"/>
      <p:bldP spid="52" grpId="0" animBg="1"/>
      <p:bldP spid="26" grpId="0"/>
      <p:bldP spid="31" grpId="0"/>
      <p:bldP spid="31" grpId="1"/>
      <p:bldP spid="49" grpId="0" animBg="1"/>
      <p:bldP spid="4" grpId="0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sks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6" y="898306"/>
            <a:ext cx="1468069" cy="57969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6028" y="174416"/>
            <a:ext cx="2113995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57516" y="972620"/>
            <a:ext cx="475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Find elements belonging </a:t>
            </a:r>
            <a:r>
              <a:rPr lang="en-US" dirty="0">
                <a:latin typeface="Century Gothic"/>
                <a:cs typeface="Century Gothic"/>
              </a:rPr>
              <a:t>to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a specific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set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67592" y="1858603"/>
            <a:ext cx="4525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Find sets containing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a specific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element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67592" y="2707932"/>
            <a:ext cx="533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Find elements based on their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set memberships 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77668" y="3593915"/>
            <a:ext cx="612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Find</a:t>
            </a:r>
            <a:r>
              <a:rPr lang="en-US" dirty="0">
                <a:latin typeface="Century Gothic"/>
                <a:cs typeface="Century Gothic"/>
              </a:rPr>
              <a:t> </a:t>
            </a:r>
            <a:r>
              <a:rPr lang="en-US" dirty="0" smtClean="0">
                <a:latin typeface="Century Gothic"/>
                <a:cs typeface="Century Gothic"/>
              </a:rPr>
              <a:t>elements with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a specific set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membership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degree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77668" y="4462914"/>
            <a:ext cx="581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Filter out elements based on their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set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memberships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87744" y="5348897"/>
            <a:ext cx="671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Filter out elements based on their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set membership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degrees 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87744" y="6216900"/>
            <a:ext cx="5654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Create </a:t>
            </a:r>
            <a:r>
              <a:rPr lang="en-US" b="1" dirty="0">
                <a:solidFill>
                  <a:srgbClr val="D4C91C"/>
                </a:solidFill>
                <a:latin typeface="Century Gothic"/>
                <a:cs typeface="Century Gothic"/>
              </a:rPr>
              <a:t>a new set </a:t>
            </a:r>
            <a:r>
              <a:rPr lang="en-US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 </a:t>
            </a:r>
            <a:r>
              <a:rPr lang="en-US" dirty="0" smtClean="0">
                <a:latin typeface="Century Gothic"/>
                <a:cs typeface="Century Gothic"/>
              </a:rPr>
              <a:t>that </a:t>
            </a:r>
            <a:r>
              <a:rPr lang="en-US" dirty="0">
                <a:latin typeface="Century Gothic"/>
                <a:cs typeface="Century Gothic"/>
              </a:rPr>
              <a:t>contains </a:t>
            </a:r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certain 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elements</a:t>
            </a:r>
            <a:endParaRPr lang="en-US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2992" y="781557"/>
            <a:ext cx="8420678" cy="3383542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72992" y="4311578"/>
            <a:ext cx="8791397" cy="25464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Century Gothic"/>
                <a:cs typeface="Century Gothic"/>
              </a:rPr>
              <a:t>Vienna University of Technology </a:t>
            </a:r>
          </a:p>
        </p:txBody>
      </p:sp>
    </p:spTree>
    <p:extLst>
      <p:ext uri="{BB962C8B-B14F-4D97-AF65-F5344CB8AC3E}">
        <p14:creationId xmlns:p14="http://schemas.microsoft.com/office/powerpoint/2010/main" val="254408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6440173" y="0"/>
            <a:ext cx="1" cy="6858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asks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6" y="898306"/>
            <a:ext cx="1468069" cy="5796991"/>
          </a:xfrm>
          <a:prstGeom prst="rect">
            <a:avLst/>
          </a:prstGeom>
        </p:spPr>
      </p:pic>
      <p:pic>
        <p:nvPicPr>
          <p:cNvPr id="9" name="Picture 8" descr="tasks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30" y="898305"/>
            <a:ext cx="1685239" cy="4195724"/>
          </a:xfrm>
          <a:prstGeom prst="rect">
            <a:avLst/>
          </a:prstGeom>
        </p:spPr>
      </p:pic>
      <p:pic>
        <p:nvPicPr>
          <p:cNvPr id="10" name="Picture 9" descr="tasksB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29" y="898304"/>
            <a:ext cx="3836670" cy="58491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565373" y="174416"/>
            <a:ext cx="2522961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 Attributes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70023" y="174416"/>
            <a:ext cx="4307502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Sets and Set Relations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028" y="174416"/>
            <a:ext cx="2113995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Elements</a:t>
            </a:r>
            <a:endParaRPr lang="en-US" sz="2050" dirty="0">
              <a:latin typeface="Century Gothic"/>
              <a:cs typeface="Century Gothic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151346" y="0"/>
            <a:ext cx="1" cy="6858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2149380" y="-71936"/>
            <a:ext cx="7012172" cy="7055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81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946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1805216" y="785024"/>
          <a:ext cx="2046704" cy="51739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046704"/>
              </a:tblGrid>
              <a:tr h="5020240">
                <a:tc>
                  <a:txBody>
                    <a:bodyPr/>
                    <a:lstStyle/>
                    <a:p>
                      <a:pPr algn="l"/>
                      <a:endParaRPr lang="de-AT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1" dirty="0" smtClean="0">
                          <a:solidFill>
                            <a:schemeClr val="tx1"/>
                          </a:solidFill>
                        </a:rPr>
                        <a:t>Bilal Alsallakh </a:t>
                      </a:r>
                    </a:p>
                    <a:p>
                      <a:pPr algn="l"/>
                      <a:endParaRPr lang="de-AT" sz="175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1" dirty="0" smtClean="0">
                          <a:solidFill>
                            <a:schemeClr val="tx1"/>
                          </a:solidFill>
                        </a:rPr>
                        <a:t>Luana Micallef</a:t>
                      </a:r>
                    </a:p>
                    <a:p>
                      <a:pPr algn="l"/>
                      <a:endParaRPr lang="de-AT" sz="175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1" dirty="0" smtClean="0">
                          <a:solidFill>
                            <a:schemeClr val="tx1"/>
                          </a:solidFill>
                        </a:rPr>
                        <a:t>Wolfgang Aigner</a:t>
                      </a:r>
                    </a:p>
                    <a:p>
                      <a:pPr algn="l"/>
                      <a:endParaRPr lang="de-AT" sz="175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1" dirty="0" smtClean="0">
                          <a:solidFill>
                            <a:schemeClr val="tx1"/>
                          </a:solidFill>
                        </a:rPr>
                        <a:t>Helwig Hauser</a:t>
                      </a:r>
                    </a:p>
                    <a:p>
                      <a:pPr algn="l"/>
                      <a:endParaRPr lang="de-AT" sz="175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1" dirty="0" smtClean="0">
                          <a:solidFill>
                            <a:schemeClr val="tx1"/>
                          </a:solidFill>
                        </a:rPr>
                        <a:t>Silvia Miksch</a:t>
                      </a:r>
                    </a:p>
                    <a:p>
                      <a:pPr algn="l"/>
                      <a:endParaRPr lang="de-AT" sz="175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1" dirty="0" smtClean="0">
                          <a:solidFill>
                            <a:schemeClr val="tx1"/>
                          </a:solidFill>
                        </a:rPr>
                        <a:t>Peter Rodgers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010098"/>
              </p:ext>
            </p:extLst>
          </p:nvPr>
        </p:nvGraphicFramePr>
        <p:xfrm>
          <a:off x="539552" y="790582"/>
          <a:ext cx="8064896" cy="516636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080120"/>
                <a:gridCol w="936104"/>
                <a:gridCol w="936104"/>
                <a:gridCol w="2880320"/>
                <a:gridCol w="2232248"/>
              </a:tblGrid>
              <a:tr h="5112568">
                <a:tc>
                  <a:txBody>
                    <a:bodyPr/>
                    <a:lstStyle/>
                    <a:p>
                      <a:r>
                        <a:rPr lang="de-AT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de-A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AT" dirty="0" smtClean="0">
                          <a:solidFill>
                            <a:schemeClr val="tx1"/>
                          </a:solidFill>
                        </a:rPr>
                        <a:t>Sex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AT" sz="1800" b="1" dirty="0" smtClean="0">
                          <a:solidFill>
                            <a:schemeClr val="tx1"/>
                          </a:solidFill>
                        </a:rPr>
                        <a:t>PhD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2014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2006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1998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1990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1997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AT" sz="1800" b="1" dirty="0" smtClean="0">
                          <a:solidFill>
                            <a:schemeClr val="tx1"/>
                          </a:solidFill>
                        </a:rPr>
                        <a:t>Affiliation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AT" sz="1800" b="1" dirty="0" smtClean="0">
                          <a:solidFill>
                            <a:schemeClr val="tx1"/>
                          </a:solidFill>
                        </a:rPr>
                        <a:t>Topics</a:t>
                      </a:r>
                    </a:p>
                    <a:p>
                      <a:pPr algn="l"/>
                      <a:endParaRPr lang="de-AT" sz="175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InfoVis; </a:t>
                      </a:r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VA</a:t>
                      </a:r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; </a:t>
                      </a:r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Biology; </a:t>
                      </a:r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Machine Learning</a:t>
                      </a:r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InfoVis</a:t>
                      </a:r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;</a:t>
                      </a:r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 Diagrams; Visual Languages</a:t>
                      </a:r>
                    </a:p>
                    <a:p>
                      <a:pPr algn="l"/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750" b="0" baseline="0" dirty="0" err="1" smtClean="0">
                          <a:solidFill>
                            <a:schemeClr val="tx1"/>
                          </a:solidFill>
                        </a:rPr>
                        <a:t>InfoVis</a:t>
                      </a:r>
                      <a:r>
                        <a:rPr lang="en-US" sz="1750" b="0" baseline="0" dirty="0" smtClean="0">
                          <a:solidFill>
                            <a:schemeClr val="tx1"/>
                          </a:solidFill>
                        </a:rPr>
                        <a:t>; VA; Time; Science of Interaction</a:t>
                      </a:r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IVA; SciVis; InfoVis;  Biology</a:t>
                      </a:r>
                    </a:p>
                    <a:p>
                      <a:pPr algn="l"/>
                      <a:endParaRPr lang="en-US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750" b="0" baseline="0" dirty="0" err="1" smtClean="0">
                          <a:solidFill>
                            <a:schemeClr val="tx1"/>
                          </a:solidFill>
                        </a:rPr>
                        <a:t>InfoVis</a:t>
                      </a:r>
                      <a:r>
                        <a:rPr lang="en-US" sz="1750" b="0" baseline="0" dirty="0" smtClean="0">
                          <a:solidFill>
                            <a:schemeClr val="tx1"/>
                          </a:solidFill>
                        </a:rPr>
                        <a:t>; VA; Process Management; Time</a:t>
                      </a:r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Diagrams; Logic; Visual Languages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3491880" y="764704"/>
            <a:ext cx="2880320" cy="5184576"/>
          </a:xfrm>
          <a:prstGeom prst="rect">
            <a:avLst/>
          </a:prstGeom>
          <a:solidFill>
            <a:srgbClr val="FF0000">
              <a:alpha val="5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51" name="Group 50"/>
          <p:cNvGrpSpPr/>
          <p:nvPr/>
        </p:nvGrpSpPr>
        <p:grpSpPr>
          <a:xfrm>
            <a:off x="755576" y="1268760"/>
            <a:ext cx="531580" cy="4545439"/>
            <a:chOff x="467543" y="1556792"/>
            <a:chExt cx="540001" cy="4617448"/>
          </a:xfrm>
        </p:grpSpPr>
        <p:pic>
          <p:nvPicPr>
            <p:cNvPr id="52" name="Picture 2" descr="C:\dev\EuroVis2014STAR\images\authors\bilal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7543" y="1556792"/>
              <a:ext cx="540000" cy="578118"/>
            </a:xfrm>
            <a:prstGeom prst="rect">
              <a:avLst/>
            </a:prstGeom>
            <a:noFill/>
          </p:spPr>
        </p:pic>
        <p:pic>
          <p:nvPicPr>
            <p:cNvPr id="53" name="Picture 3" descr="C:\dev\EuroVis2014STAR\images\authors\peter.png"/>
            <p:cNvPicPr>
              <a:picLocks noChangeAspect="1" noChangeArrowheads="1"/>
            </p:cNvPicPr>
            <p:nvPr/>
          </p:nvPicPr>
          <p:blipFill>
            <a:blip r:embed="rId3" cstate="print"/>
            <a:srcRect l="6690" r="13028" b="1721"/>
            <a:stretch>
              <a:fillRect/>
            </a:stretch>
          </p:blipFill>
          <p:spPr bwMode="auto">
            <a:xfrm>
              <a:off x="467544" y="5589240"/>
              <a:ext cx="540000" cy="585000"/>
            </a:xfrm>
            <a:prstGeom prst="rect">
              <a:avLst/>
            </a:prstGeom>
            <a:noFill/>
          </p:spPr>
        </p:pic>
        <p:pic>
          <p:nvPicPr>
            <p:cNvPr id="54" name="Picture 4" descr="C:\dev\EuroVis2014STAR\images\authors\silvia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7544" y="4778102"/>
              <a:ext cx="540000" cy="579773"/>
            </a:xfrm>
            <a:prstGeom prst="rect">
              <a:avLst/>
            </a:prstGeom>
            <a:noFill/>
          </p:spPr>
        </p:pic>
        <p:pic>
          <p:nvPicPr>
            <p:cNvPr id="55" name="Picture 5" descr="C:\dev\EuroVis2014STAR\images\authors\wolfgang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7544" y="3150493"/>
              <a:ext cx="540000" cy="568929"/>
            </a:xfrm>
            <a:prstGeom prst="rect">
              <a:avLst/>
            </a:prstGeom>
            <a:noFill/>
          </p:spPr>
        </p:pic>
        <p:pic>
          <p:nvPicPr>
            <p:cNvPr id="56" name="Picture 6" descr="C:\dev\EuroVis2014STAR\images\authors\helwig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7544" y="3976489"/>
              <a:ext cx="540000" cy="572438"/>
            </a:xfrm>
            <a:prstGeom prst="rect">
              <a:avLst/>
            </a:prstGeom>
            <a:noFill/>
          </p:spPr>
        </p:pic>
        <p:pic>
          <p:nvPicPr>
            <p:cNvPr id="57" name="Picture 7" descr="C:\dev\EuroVis2014STAR\images\authors\luana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7544" y="2377455"/>
              <a:ext cx="540000" cy="540000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/>
        </p:nvGrpSpPr>
        <p:grpSpPr>
          <a:xfrm>
            <a:off x="3779912" y="1268760"/>
            <a:ext cx="1512168" cy="4419543"/>
            <a:chOff x="1467174" y="1556792"/>
            <a:chExt cx="1536124" cy="4489558"/>
          </a:xfrm>
        </p:grpSpPr>
        <p:pic>
          <p:nvPicPr>
            <p:cNvPr id="59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 r="70498"/>
            <a:stretch>
              <a:fillRect/>
            </a:stretch>
          </p:blipFill>
          <p:spPr bwMode="auto">
            <a:xfrm>
              <a:off x="1547664" y="1556792"/>
              <a:ext cx="576064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341027" y="2466608"/>
              <a:ext cx="662271" cy="367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10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547665" y="3166767"/>
              <a:ext cx="548976" cy="541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" name="Picture 1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504231" y="3952106"/>
              <a:ext cx="648704" cy="64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467174" y="5678997"/>
              <a:ext cx="662271" cy="367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 r="70498"/>
            <a:stretch>
              <a:fillRect/>
            </a:stretch>
          </p:blipFill>
          <p:spPr bwMode="auto">
            <a:xfrm>
              <a:off x="2341027" y="3131443"/>
              <a:ext cx="576064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 r="70498"/>
            <a:stretch>
              <a:fillRect/>
            </a:stretch>
          </p:blipFill>
          <p:spPr bwMode="auto">
            <a:xfrm>
              <a:off x="1547664" y="4776510"/>
              <a:ext cx="576064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" name="Picture 14" descr="https://pbs.twimg.com/profile_images/75323241/hiit-twitter_bigger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547664" y="2375154"/>
              <a:ext cx="532264" cy="532264"/>
            </a:xfrm>
            <a:prstGeom prst="rect">
              <a:avLst/>
            </a:prstGeom>
            <a:noFill/>
          </p:spPr>
        </p:pic>
      </p:grpSp>
      <p:sp>
        <p:nvSpPr>
          <p:cNvPr id="22" name="Rectangle 19"/>
          <p:cNvSpPr/>
          <p:nvPr/>
        </p:nvSpPr>
        <p:spPr>
          <a:xfrm>
            <a:off x="2548942" y="764704"/>
            <a:ext cx="926528" cy="5184576"/>
          </a:xfrm>
          <a:prstGeom prst="rect">
            <a:avLst/>
          </a:prstGeom>
          <a:solidFill>
            <a:srgbClr val="FF0000">
              <a:alpha val="5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3" name="Rectangle 19"/>
          <p:cNvSpPr/>
          <p:nvPr/>
        </p:nvSpPr>
        <p:spPr>
          <a:xfrm>
            <a:off x="1611665" y="764704"/>
            <a:ext cx="937275" cy="5184576"/>
          </a:xfrm>
          <a:prstGeom prst="rect">
            <a:avLst/>
          </a:prstGeom>
          <a:solidFill>
            <a:srgbClr val="FF0000">
              <a:alpha val="5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2" grpId="1" animBg="1"/>
      <p:bldP spid="23" grpId="0" animBg="1"/>
      <p:bldP spid="23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6440173" y="0"/>
            <a:ext cx="1" cy="6858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asks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6" y="898306"/>
            <a:ext cx="1468069" cy="5796991"/>
          </a:xfrm>
          <a:prstGeom prst="rect">
            <a:avLst/>
          </a:prstGeom>
        </p:spPr>
      </p:pic>
      <p:pic>
        <p:nvPicPr>
          <p:cNvPr id="9" name="Picture 8" descr="tasks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30" y="898305"/>
            <a:ext cx="1685239" cy="4195724"/>
          </a:xfrm>
          <a:prstGeom prst="rect">
            <a:avLst/>
          </a:prstGeom>
        </p:spPr>
      </p:pic>
      <p:pic>
        <p:nvPicPr>
          <p:cNvPr id="10" name="Picture 9" descr="tasksB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29" y="898304"/>
            <a:ext cx="3836670" cy="58491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565373" y="174416"/>
            <a:ext cx="2522961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 Attributes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70023" y="174416"/>
            <a:ext cx="4307502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Sets and Set Relations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028" y="174416"/>
            <a:ext cx="2113995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Elements</a:t>
            </a:r>
            <a:endParaRPr lang="en-US" sz="2050" dirty="0">
              <a:latin typeface="Century Gothic"/>
              <a:cs typeface="Century Gothic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151346" y="0"/>
            <a:ext cx="1" cy="6858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 flipH="1">
            <a:off x="-300572" y="-55224"/>
            <a:ext cx="2453885" cy="7055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81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  <p:sp>
        <p:nvSpPr>
          <p:cNvPr id="12" name="Rounded Rectangle 11"/>
          <p:cNvSpPr/>
          <p:nvPr/>
        </p:nvSpPr>
        <p:spPr>
          <a:xfrm flipH="1">
            <a:off x="6438205" y="-55224"/>
            <a:ext cx="2860234" cy="7055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81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6707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170023" y="174416"/>
            <a:ext cx="4307502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Sets and Set Relations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10641" y="852515"/>
            <a:ext cx="2276763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tabLst>
                <a:tab pos="2957513" algn="l"/>
              </a:tabLst>
            </a:pPr>
            <a:r>
              <a:rPr lang="en-US" sz="1600" dirty="0" smtClean="0">
                <a:latin typeface="Century Gothic"/>
                <a:cs typeface="Century Gothic"/>
              </a:rPr>
              <a:t>Find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set intersections </a:t>
            </a:r>
          </a:p>
          <a:p>
            <a:pPr>
              <a:lnSpc>
                <a:spcPct val="110000"/>
              </a:lnSpc>
              <a:tabLst>
                <a:tab pos="2957513" algn="l"/>
              </a:tabLst>
            </a:pPr>
            <a:r>
              <a:rPr lang="en-US" sz="1600" dirty="0">
                <a:latin typeface="Century Gothic"/>
                <a:cs typeface="Century Gothic"/>
              </a:rPr>
              <a:t>o</a:t>
            </a:r>
            <a:r>
              <a:rPr lang="en-US" sz="1600" dirty="0" smtClean="0">
                <a:latin typeface="Century Gothic"/>
                <a:cs typeface="Century Gothic"/>
              </a:rPr>
              <a:t>f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a </a:t>
            </a:r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specific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set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10641" y="1709191"/>
            <a:ext cx="2690554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Find the set with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largest</a:t>
            </a:r>
            <a:r>
              <a:rPr lang="en-US" sz="1600" dirty="0" smtClean="0">
                <a:latin typeface="Century Gothic"/>
                <a:cs typeface="Century Gothic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pairwise set intersections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10641" y="2523474"/>
            <a:ext cx="2648917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 set &amp; set 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intersection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cardinalities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10641" y="3372175"/>
            <a:ext cx="2496832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latin typeface="Century Gothic"/>
                <a:cs typeface="Century Gothic"/>
              </a:rPr>
              <a:t>Analyze and compare </a:t>
            </a:r>
            <a:endParaRPr lang="en-US" sz="1600" dirty="0" smtClean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set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similarities</a:t>
            </a:r>
            <a:endParaRPr lang="en-US" sz="16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641" y="4204874"/>
            <a:ext cx="2496832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 and compare 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set</a:t>
            </a:r>
            <a:r>
              <a:rPr lang="en-US" sz="1600" dirty="0" smtClean="0">
                <a:latin typeface="Century Gothic"/>
                <a:cs typeface="Century Gothic"/>
              </a:rPr>
              <a:t> exclusiveness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10641" y="5152839"/>
            <a:ext cx="2524934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Highlight specific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sets</a:t>
            </a:r>
            <a:r>
              <a:rPr lang="en-US" sz="1600" dirty="0" smtClean="0">
                <a:latin typeface="Century Gothic"/>
                <a:cs typeface="Century Gothic"/>
              </a:rPr>
              <a:t>, 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solidFill>
                  <a:schemeClr val="tx2"/>
                </a:solidFill>
                <a:latin typeface="Century Gothic"/>
                <a:cs typeface="Century Gothic"/>
              </a:rPr>
              <a:t>subsets</a:t>
            </a:r>
            <a:r>
              <a:rPr lang="en-US" sz="1600" dirty="0" smtClean="0">
                <a:latin typeface="Century Gothic"/>
                <a:cs typeface="Century Gothic"/>
              </a:rPr>
              <a:t>, or </a:t>
            </a:r>
            <a:r>
              <a:rPr lang="en-US" sz="1600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set relations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10641" y="6059255"/>
            <a:ext cx="2730677" cy="64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latin typeface="Century Gothic"/>
                <a:cs typeface="Century Gothic"/>
              </a:rPr>
              <a:t>Create </a:t>
            </a:r>
            <a:r>
              <a:rPr lang="en-US" sz="1600" b="1" dirty="0">
                <a:solidFill>
                  <a:srgbClr val="D4C91C"/>
                </a:solidFill>
                <a:latin typeface="Century Gothic"/>
                <a:cs typeface="Century Gothic"/>
              </a:rPr>
              <a:t>a new set </a:t>
            </a:r>
            <a:r>
              <a:rPr lang="en-US" sz="1600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 </a:t>
            </a:r>
            <a:r>
              <a:rPr lang="en-US" sz="1600" dirty="0" smtClean="0">
                <a:latin typeface="Century Gothic"/>
                <a:cs typeface="Century Gothic"/>
              </a:rPr>
              <a:t>using 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set-theoretical operations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pic>
        <p:nvPicPr>
          <p:cNvPr id="34" name="Picture 33" descr="tasks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29" y="898304"/>
            <a:ext cx="3836670" cy="584911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02087" y="1709191"/>
            <a:ext cx="1965671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</a:t>
            </a: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inclusion relations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8662" y="2500028"/>
            <a:ext cx="2229096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</a:t>
            </a: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inclusion hierarchies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1023" y="3348729"/>
            <a:ext cx="2036735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</a:t>
            </a:r>
            <a:endParaRPr lang="en-US" sz="1600" dirty="0">
              <a:latin typeface="Century Gothic"/>
              <a:cs typeface="Century Gothic"/>
            </a:endParaRP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exclusion </a:t>
            </a:r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relations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519" y="4204874"/>
            <a:ext cx="2282239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</a:t>
            </a:r>
            <a:endParaRPr lang="en-US" sz="1600" dirty="0">
              <a:latin typeface="Century Gothic"/>
              <a:cs typeface="Century Gothic"/>
            </a:endParaRPr>
          </a:p>
          <a:p>
            <a:pPr algn="r">
              <a:lnSpc>
                <a:spcPct val="110000"/>
              </a:lnSpc>
            </a:pPr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i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ntersection relations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0935" y="5152839"/>
            <a:ext cx="1926823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Find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intersections</a:t>
            </a:r>
            <a:endParaRPr lang="en-US" sz="1600" dirty="0" smtClean="0">
              <a:latin typeface="Century Gothic"/>
              <a:cs typeface="Century Gothic"/>
            </a:endParaRP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between </a:t>
            </a:r>
            <a:r>
              <a:rPr lang="en-US" sz="1600" i="1" dirty="0" smtClean="0">
                <a:solidFill>
                  <a:srgbClr val="FF0000"/>
                </a:solidFill>
                <a:latin typeface="Century Gothic"/>
                <a:cs typeface="Century Gothic"/>
              </a:rPr>
              <a:t>k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 sets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73960" y="6047532"/>
            <a:ext cx="2193798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Find sets involved in</a:t>
            </a: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certain intersection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2041" y="1625631"/>
            <a:ext cx="3959999" cy="33480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97318" y="2422754"/>
            <a:ext cx="4644000" cy="82799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4965" y="879510"/>
            <a:ext cx="1829347" cy="611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Find the </a:t>
            </a:r>
            <a:r>
              <a:rPr lang="en-US" sz="1600" b="1" dirty="0">
                <a:solidFill>
                  <a:srgbClr val="FF0000"/>
                </a:solidFill>
                <a:latin typeface="Century Gothic"/>
                <a:cs typeface="Century Gothic"/>
              </a:rPr>
              <a:t>#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of sets</a:t>
            </a:r>
            <a:endParaRPr lang="en-US" sz="1600" dirty="0">
              <a:latin typeface="Century Gothic"/>
              <a:cs typeface="Century Gothic"/>
            </a:endParaRP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in the set family</a:t>
            </a:r>
          </a:p>
        </p:txBody>
      </p:sp>
    </p:spTree>
    <p:extLst>
      <p:ext uri="{BB962C8B-B14F-4D97-AF65-F5344CB8AC3E}">
        <p14:creationId xmlns:p14="http://schemas.microsoft.com/office/powerpoint/2010/main" val="69751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170023" y="174416"/>
            <a:ext cx="4307502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Sets and Set Relations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10641" y="852515"/>
            <a:ext cx="2276763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tabLst>
                <a:tab pos="2957513" algn="l"/>
              </a:tabLst>
            </a:pPr>
            <a:r>
              <a:rPr lang="en-US" sz="1600" dirty="0" smtClean="0">
                <a:latin typeface="Century Gothic"/>
                <a:cs typeface="Century Gothic"/>
              </a:rPr>
              <a:t>Find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set intersections </a:t>
            </a:r>
          </a:p>
          <a:p>
            <a:pPr>
              <a:lnSpc>
                <a:spcPct val="110000"/>
              </a:lnSpc>
              <a:tabLst>
                <a:tab pos="2957513" algn="l"/>
              </a:tabLst>
            </a:pPr>
            <a:r>
              <a:rPr lang="en-US" sz="1600" dirty="0">
                <a:latin typeface="Century Gothic"/>
                <a:cs typeface="Century Gothic"/>
              </a:rPr>
              <a:t>o</a:t>
            </a:r>
            <a:r>
              <a:rPr lang="en-US" sz="1600" dirty="0" smtClean="0">
                <a:latin typeface="Century Gothic"/>
                <a:cs typeface="Century Gothic"/>
              </a:rPr>
              <a:t>f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a </a:t>
            </a:r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specific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set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10641" y="1709191"/>
            <a:ext cx="2690554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Find the set with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largest</a:t>
            </a:r>
            <a:r>
              <a:rPr lang="en-US" sz="1600" dirty="0" smtClean="0">
                <a:latin typeface="Century Gothic"/>
                <a:cs typeface="Century Gothic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pairwise set intersections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10641" y="2523474"/>
            <a:ext cx="2648917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 set &amp; set 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intersection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cardinalities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10641" y="3372175"/>
            <a:ext cx="2496832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latin typeface="Century Gothic"/>
                <a:cs typeface="Century Gothic"/>
              </a:rPr>
              <a:t>Analyze and compare </a:t>
            </a:r>
            <a:endParaRPr lang="en-US" sz="1600" dirty="0" smtClean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set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similarities</a:t>
            </a:r>
            <a:endParaRPr lang="en-US" sz="16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641" y="4204874"/>
            <a:ext cx="2496832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 and compare 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set</a:t>
            </a:r>
            <a:r>
              <a:rPr lang="en-US" sz="1600" dirty="0" smtClean="0">
                <a:latin typeface="Century Gothic"/>
                <a:cs typeface="Century Gothic"/>
              </a:rPr>
              <a:t> exclusiveness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10641" y="5152839"/>
            <a:ext cx="2524934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Highlight specific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sets</a:t>
            </a:r>
            <a:r>
              <a:rPr lang="en-US" sz="1600" dirty="0" smtClean="0">
                <a:latin typeface="Century Gothic"/>
                <a:cs typeface="Century Gothic"/>
              </a:rPr>
              <a:t>, 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solidFill>
                  <a:schemeClr val="tx2"/>
                </a:solidFill>
                <a:latin typeface="Century Gothic"/>
                <a:cs typeface="Century Gothic"/>
              </a:rPr>
              <a:t>subsets</a:t>
            </a:r>
            <a:r>
              <a:rPr lang="en-US" sz="1600" dirty="0" smtClean="0">
                <a:latin typeface="Century Gothic"/>
                <a:cs typeface="Century Gothic"/>
              </a:rPr>
              <a:t>, or </a:t>
            </a:r>
            <a:r>
              <a:rPr lang="en-US" sz="1600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set relations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10641" y="6059255"/>
            <a:ext cx="2730677" cy="64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latin typeface="Century Gothic"/>
                <a:cs typeface="Century Gothic"/>
              </a:rPr>
              <a:t>Create </a:t>
            </a:r>
            <a:r>
              <a:rPr lang="en-US" sz="1600" b="1" dirty="0">
                <a:solidFill>
                  <a:srgbClr val="D4C91C"/>
                </a:solidFill>
                <a:latin typeface="Century Gothic"/>
                <a:cs typeface="Century Gothic"/>
              </a:rPr>
              <a:t>a new set </a:t>
            </a:r>
            <a:r>
              <a:rPr lang="en-US" sz="1600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 </a:t>
            </a:r>
            <a:r>
              <a:rPr lang="en-US" sz="1600" dirty="0" smtClean="0">
                <a:latin typeface="Century Gothic"/>
                <a:cs typeface="Century Gothic"/>
              </a:rPr>
              <a:t>using 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set-theoretical operations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pic>
        <p:nvPicPr>
          <p:cNvPr id="34" name="Picture 33" descr="tasks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29" y="898304"/>
            <a:ext cx="3836670" cy="584911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02087" y="1709191"/>
            <a:ext cx="1965671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</a:t>
            </a: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inclusion relations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8662" y="2500028"/>
            <a:ext cx="2229096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</a:t>
            </a: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inclusion hierarchies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1023" y="3348729"/>
            <a:ext cx="2036735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</a:t>
            </a:r>
            <a:endParaRPr lang="en-US" sz="1600" dirty="0">
              <a:latin typeface="Century Gothic"/>
              <a:cs typeface="Century Gothic"/>
            </a:endParaRP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exclusion </a:t>
            </a:r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relations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519" y="4204874"/>
            <a:ext cx="2282239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</a:t>
            </a:r>
            <a:endParaRPr lang="en-US" sz="1600" dirty="0">
              <a:latin typeface="Century Gothic"/>
              <a:cs typeface="Century Gothic"/>
            </a:endParaRPr>
          </a:p>
          <a:p>
            <a:pPr algn="r">
              <a:lnSpc>
                <a:spcPct val="110000"/>
              </a:lnSpc>
            </a:pPr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i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ntersection relations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0935" y="5152839"/>
            <a:ext cx="1926823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Find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intersections</a:t>
            </a:r>
            <a:endParaRPr lang="en-US" sz="1600" dirty="0" smtClean="0">
              <a:latin typeface="Century Gothic"/>
              <a:cs typeface="Century Gothic"/>
            </a:endParaRP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between </a:t>
            </a:r>
            <a:r>
              <a:rPr lang="en-US" sz="1600" i="1" dirty="0" smtClean="0">
                <a:solidFill>
                  <a:srgbClr val="FF0000"/>
                </a:solidFill>
                <a:latin typeface="Century Gothic"/>
                <a:cs typeface="Century Gothic"/>
              </a:rPr>
              <a:t>k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 sets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73960" y="6047532"/>
            <a:ext cx="2193798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Find sets involved in</a:t>
            </a: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certain intersection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2041" y="1625631"/>
            <a:ext cx="3959999" cy="33480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97318" y="2422754"/>
            <a:ext cx="4644000" cy="82799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397318" y="785667"/>
            <a:ext cx="4644000" cy="1651249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2041" y="5007054"/>
            <a:ext cx="3959999" cy="1799998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2041" y="802379"/>
            <a:ext cx="3959999" cy="77311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29" name="Rectangle 28"/>
          <p:cNvSpPr/>
          <p:nvPr/>
        </p:nvSpPr>
        <p:spPr>
          <a:xfrm flipV="1">
            <a:off x="4399337" y="3241081"/>
            <a:ext cx="4644000" cy="2642759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4401356" y="5883839"/>
            <a:ext cx="4644000" cy="92320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4965" y="879510"/>
            <a:ext cx="1829347" cy="611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Find the </a:t>
            </a:r>
            <a:r>
              <a:rPr lang="en-US" sz="1600" b="1" dirty="0">
                <a:solidFill>
                  <a:srgbClr val="FF0000"/>
                </a:solidFill>
                <a:latin typeface="Century Gothic"/>
                <a:cs typeface="Century Gothic"/>
              </a:rPr>
              <a:t>#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of sets</a:t>
            </a:r>
            <a:endParaRPr lang="en-US" sz="1600" dirty="0">
              <a:latin typeface="Century Gothic"/>
              <a:cs typeface="Century Gothic"/>
            </a:endParaRP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in the set family</a:t>
            </a:r>
          </a:p>
        </p:txBody>
      </p:sp>
    </p:spTree>
    <p:extLst>
      <p:ext uri="{BB962C8B-B14F-4D97-AF65-F5344CB8AC3E}">
        <p14:creationId xmlns:p14="http://schemas.microsoft.com/office/powerpoint/2010/main" val="156683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3" grpId="0" animBg="1"/>
      <p:bldP spid="23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1" grpId="0" animBg="1"/>
      <p:bldP spid="31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6310641" y="5152839"/>
            <a:ext cx="2524934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Highlight specific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sets</a:t>
            </a:r>
            <a:r>
              <a:rPr lang="en-US" sz="1600" dirty="0" smtClean="0">
                <a:latin typeface="Century Gothic"/>
                <a:cs typeface="Century Gothic"/>
              </a:rPr>
              <a:t>, 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solidFill>
                  <a:schemeClr val="tx2"/>
                </a:solidFill>
                <a:latin typeface="Century Gothic"/>
                <a:cs typeface="Century Gothic"/>
              </a:rPr>
              <a:t>subsets</a:t>
            </a:r>
            <a:r>
              <a:rPr lang="en-US" sz="1600" dirty="0" smtClean="0">
                <a:latin typeface="Century Gothic"/>
                <a:cs typeface="Century Gothic"/>
              </a:rPr>
              <a:t>, or </a:t>
            </a:r>
            <a:r>
              <a:rPr lang="en-US" sz="1600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set relations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310641" y="6059255"/>
            <a:ext cx="2730677" cy="64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latin typeface="Century Gothic"/>
                <a:cs typeface="Century Gothic"/>
              </a:rPr>
              <a:t>Create </a:t>
            </a:r>
            <a:r>
              <a:rPr lang="en-US" sz="1600" b="1" dirty="0">
                <a:solidFill>
                  <a:srgbClr val="D4C91C"/>
                </a:solidFill>
                <a:latin typeface="Century Gothic"/>
                <a:cs typeface="Century Gothic"/>
              </a:rPr>
              <a:t>a new set </a:t>
            </a:r>
            <a:r>
              <a:rPr lang="en-US" sz="1600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 </a:t>
            </a:r>
            <a:r>
              <a:rPr lang="en-US" sz="1600" dirty="0" smtClean="0">
                <a:latin typeface="Century Gothic"/>
                <a:cs typeface="Century Gothic"/>
              </a:rPr>
              <a:t>using 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set-theoretical operations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40935" y="5152839"/>
            <a:ext cx="1926823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Find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intersections</a:t>
            </a:r>
            <a:endParaRPr lang="en-US" sz="1600" dirty="0" smtClean="0">
              <a:latin typeface="Century Gothic"/>
              <a:cs typeface="Century Gothic"/>
            </a:endParaRP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between </a:t>
            </a:r>
            <a:r>
              <a:rPr lang="en-US" sz="1600" i="1" dirty="0" smtClean="0">
                <a:solidFill>
                  <a:srgbClr val="FF0000"/>
                </a:solidFill>
                <a:latin typeface="Century Gothic"/>
                <a:cs typeface="Century Gothic"/>
              </a:rPr>
              <a:t>k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 sets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73960" y="6047532"/>
            <a:ext cx="2193798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Find sets involved in</a:t>
            </a: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certain intersection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10641" y="852515"/>
            <a:ext cx="2276763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tabLst>
                <a:tab pos="2957513" algn="l"/>
              </a:tabLst>
            </a:pPr>
            <a:r>
              <a:rPr lang="en-US" sz="1600" dirty="0" smtClean="0">
                <a:latin typeface="Century Gothic"/>
                <a:cs typeface="Century Gothic"/>
              </a:rPr>
              <a:t>Find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set intersections </a:t>
            </a:r>
          </a:p>
          <a:p>
            <a:pPr>
              <a:lnSpc>
                <a:spcPct val="110000"/>
              </a:lnSpc>
              <a:tabLst>
                <a:tab pos="2957513" algn="l"/>
              </a:tabLst>
            </a:pPr>
            <a:r>
              <a:rPr lang="en-US" sz="1600" dirty="0">
                <a:latin typeface="Century Gothic"/>
                <a:cs typeface="Century Gothic"/>
              </a:rPr>
              <a:t>o</a:t>
            </a:r>
            <a:r>
              <a:rPr lang="en-US" sz="1600" dirty="0" smtClean="0">
                <a:latin typeface="Century Gothic"/>
                <a:cs typeface="Century Gothic"/>
              </a:rPr>
              <a:t>f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a </a:t>
            </a:r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specific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set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310641" y="1709191"/>
            <a:ext cx="2690554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Find the set with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largest</a:t>
            </a:r>
            <a:r>
              <a:rPr lang="en-US" sz="1600" dirty="0" smtClean="0">
                <a:latin typeface="Century Gothic"/>
                <a:cs typeface="Century Gothic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pairwise set intersections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310641" y="2523474"/>
            <a:ext cx="2648917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 set &amp; set 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intersection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cardinalities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310641" y="3372175"/>
            <a:ext cx="2496832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latin typeface="Century Gothic"/>
                <a:cs typeface="Century Gothic"/>
              </a:rPr>
              <a:t>Analyze and compare </a:t>
            </a:r>
            <a:endParaRPr lang="en-US" sz="1600" dirty="0" smtClean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set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similarities</a:t>
            </a:r>
            <a:endParaRPr lang="en-US" sz="16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310641" y="4204874"/>
            <a:ext cx="2496832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 and compare 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set</a:t>
            </a:r>
            <a:r>
              <a:rPr lang="en-US" sz="1600" dirty="0" smtClean="0">
                <a:latin typeface="Century Gothic"/>
                <a:cs typeface="Century Gothic"/>
              </a:rPr>
              <a:t> exclusiveness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2087" y="1709191"/>
            <a:ext cx="1965671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</a:t>
            </a: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inclusion relations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8662" y="2500028"/>
            <a:ext cx="2229096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</a:t>
            </a: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inclusion hierarchies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1023" y="3348729"/>
            <a:ext cx="2036735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</a:t>
            </a:r>
            <a:endParaRPr lang="en-US" sz="1600" dirty="0">
              <a:latin typeface="Century Gothic"/>
              <a:cs typeface="Century Gothic"/>
            </a:endParaRP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exclusion </a:t>
            </a:r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relations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519" y="4204874"/>
            <a:ext cx="2282239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</a:t>
            </a:r>
            <a:endParaRPr lang="en-US" sz="1600" dirty="0">
              <a:latin typeface="Century Gothic"/>
              <a:cs typeface="Century Gothic"/>
            </a:endParaRPr>
          </a:p>
          <a:p>
            <a:pPr algn="r">
              <a:lnSpc>
                <a:spcPct val="110000"/>
              </a:lnSpc>
            </a:pPr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i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ntersection relations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14965" y="879510"/>
            <a:ext cx="1829347" cy="611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Find the </a:t>
            </a:r>
            <a:r>
              <a:rPr lang="en-US" sz="1600" b="1" dirty="0">
                <a:solidFill>
                  <a:srgbClr val="FF0000"/>
                </a:solidFill>
                <a:latin typeface="Century Gothic"/>
                <a:cs typeface="Century Gothic"/>
              </a:rPr>
              <a:t>#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of sets</a:t>
            </a:r>
            <a:endParaRPr lang="en-US" sz="1600" dirty="0">
              <a:latin typeface="Century Gothic"/>
              <a:cs typeface="Century Gothic"/>
            </a:endParaRP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in the set family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70023" y="174416"/>
            <a:ext cx="4307502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Sets and Set Relations</a:t>
            </a:r>
            <a:endParaRPr lang="en-US" sz="2050" dirty="0">
              <a:latin typeface="Century Gothic"/>
              <a:cs typeface="Century Gothic"/>
            </a:endParaRPr>
          </a:p>
        </p:txBody>
      </p:sp>
      <p:pic>
        <p:nvPicPr>
          <p:cNvPr id="34" name="Picture 33" descr="tasks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29" y="898304"/>
            <a:ext cx="3836670" cy="5849112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43171" y="5040479"/>
            <a:ext cx="9144000" cy="18843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Vienna University of Technology </a:t>
            </a:r>
          </a:p>
        </p:txBody>
      </p:sp>
      <p:sp>
        <p:nvSpPr>
          <p:cNvPr id="49" name="Rounded Rectangle 48"/>
          <p:cNvSpPr/>
          <p:nvPr/>
        </p:nvSpPr>
        <p:spPr>
          <a:xfrm rot="5400000">
            <a:off x="4883364" y="2718014"/>
            <a:ext cx="3718233" cy="4889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Vienna University of Technology 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8689" y="783719"/>
            <a:ext cx="9144000" cy="81578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Vienna University of Technology 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266223" y="1554463"/>
            <a:ext cx="4906466" cy="81578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Vienna University of Technology </a:t>
            </a:r>
          </a:p>
        </p:txBody>
      </p:sp>
      <p:grpSp>
        <p:nvGrpSpPr>
          <p:cNvPr id="42" name="Group 41"/>
          <p:cNvGrpSpPr>
            <a:grpSpLocks noChangeAspect="1"/>
          </p:cNvGrpSpPr>
          <p:nvPr/>
        </p:nvGrpSpPr>
        <p:grpSpPr>
          <a:xfrm>
            <a:off x="2679169" y="5593773"/>
            <a:ext cx="6275511" cy="1080000"/>
            <a:chOff x="2221417" y="5538202"/>
            <a:chExt cx="6793415" cy="1169130"/>
          </a:xfrm>
        </p:grpSpPr>
        <p:pic>
          <p:nvPicPr>
            <p:cNvPr id="43" name="Picture 42" descr="bilal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1417" y="5606240"/>
              <a:ext cx="969747" cy="1088640"/>
            </a:xfrm>
            <a:prstGeom prst="rect">
              <a:avLst/>
            </a:prstGeom>
          </p:spPr>
        </p:pic>
        <p:pic>
          <p:nvPicPr>
            <p:cNvPr id="44" name="Picture 43" descr="helwig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298" y="5538202"/>
              <a:ext cx="827595" cy="1156678"/>
            </a:xfrm>
            <a:prstGeom prst="rect">
              <a:avLst/>
            </a:prstGeom>
          </p:spPr>
        </p:pic>
        <p:pic>
          <p:nvPicPr>
            <p:cNvPr id="45" name="Picture 44" descr="luana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098" y="5538202"/>
              <a:ext cx="1147598" cy="1156678"/>
            </a:xfrm>
            <a:prstGeom prst="rect">
              <a:avLst/>
            </a:prstGeom>
          </p:spPr>
        </p:pic>
        <p:pic>
          <p:nvPicPr>
            <p:cNvPr id="46" name="Picture 45" descr="peter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8005246" y="5610364"/>
              <a:ext cx="1009586" cy="1096845"/>
            </a:xfrm>
            <a:prstGeom prst="rect">
              <a:avLst/>
            </a:prstGeom>
          </p:spPr>
        </p:pic>
        <p:pic>
          <p:nvPicPr>
            <p:cNvPr id="47" name="Picture 46" descr="silvia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995" y="5538202"/>
              <a:ext cx="1071735" cy="1156678"/>
            </a:xfrm>
            <a:prstGeom prst="rect">
              <a:avLst/>
            </a:prstGeom>
          </p:spPr>
        </p:pic>
        <p:pic>
          <p:nvPicPr>
            <p:cNvPr id="48" name="Picture 47" descr="wolfgang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102" y="5550654"/>
              <a:ext cx="1124150" cy="1156678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27994" y="5398045"/>
            <a:ext cx="4130811" cy="1265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err="1" smtClean="0">
                <a:latin typeface="Century Gothic"/>
                <a:cs typeface="Century Gothic"/>
              </a:rPr>
              <a:t>InfoVis</a:t>
            </a:r>
            <a:r>
              <a:rPr lang="en-US" sz="1600" dirty="0">
                <a:latin typeface="Century Gothic"/>
                <a:cs typeface="Century Gothic"/>
              </a:rPr>
              <a:t>	</a:t>
            </a:r>
            <a:r>
              <a:rPr lang="en-US" sz="1600" dirty="0" smtClean="0">
                <a:latin typeface="Century Gothic"/>
                <a:cs typeface="Century Gothic"/>
              </a:rPr>
              <a:t>            </a:t>
            </a:r>
          </a:p>
          <a:p>
            <a:pPr>
              <a:lnSpc>
                <a:spcPct val="12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Visual Analytics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Century Gothic"/>
                <a:cs typeface="Century Gothic"/>
              </a:rPr>
              <a:t>Time-oriented </a:t>
            </a:r>
            <a:r>
              <a:rPr lang="en-US" sz="1600" dirty="0" smtClean="0">
                <a:latin typeface="Century Gothic"/>
                <a:cs typeface="Century Gothic"/>
              </a:rPr>
              <a:t>Data</a:t>
            </a:r>
          </a:p>
          <a:p>
            <a:pPr>
              <a:lnSpc>
                <a:spcPct val="12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Diagrams           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2041" y="1625631"/>
            <a:ext cx="3959999" cy="33480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397318" y="2422754"/>
            <a:ext cx="4644000" cy="82799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986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9" grpId="0" animBg="1"/>
      <p:bldP spid="50" grpId="0" animBg="1"/>
      <p:bldP spid="51" grpId="0" animBg="1"/>
      <p:bldP spid="5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170023" y="174416"/>
            <a:ext cx="4307502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Sets and Set Relations</a:t>
            </a:r>
            <a:endParaRPr lang="en-US" sz="2050" dirty="0">
              <a:latin typeface="Century Gothic"/>
              <a:cs typeface="Century Gothic"/>
            </a:endParaRPr>
          </a:p>
        </p:txBody>
      </p:sp>
      <p:pic>
        <p:nvPicPr>
          <p:cNvPr id="34" name="Picture 33" descr="tasksB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1529" y="1709191"/>
            <a:ext cx="1571922" cy="3142398"/>
          </a:xfrm>
          <a:prstGeom prst="rect">
            <a:avLst/>
          </a:prstGeom>
        </p:spPr>
      </p:pic>
      <p:pic>
        <p:nvPicPr>
          <p:cNvPr id="52" name="Picture 51" descr="tasksB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429" y="2500028"/>
            <a:ext cx="1746769" cy="64671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005916" y="3727688"/>
            <a:ext cx="3994355" cy="3040490"/>
            <a:chOff x="4756212" y="3694264"/>
            <a:chExt cx="3994355" cy="3040490"/>
          </a:xfrm>
        </p:grpSpPr>
        <p:sp>
          <p:nvSpPr>
            <p:cNvPr id="25" name="Oval 24"/>
            <p:cNvSpPr/>
            <p:nvPr/>
          </p:nvSpPr>
          <p:spPr>
            <a:xfrm>
              <a:off x="5312030" y="5307871"/>
              <a:ext cx="1607544" cy="1209636"/>
            </a:xfrm>
            <a:prstGeom prst="ellipse">
              <a:avLst/>
            </a:prstGeom>
            <a:noFill/>
            <a:ln w="1905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pic>
          <p:nvPicPr>
            <p:cNvPr id="29" name="Picture 28" descr="bilal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098" y="4597076"/>
              <a:ext cx="607409" cy="681879"/>
            </a:xfrm>
            <a:prstGeom prst="rect">
              <a:avLst/>
            </a:prstGeom>
          </p:spPr>
        </p:pic>
        <p:pic>
          <p:nvPicPr>
            <p:cNvPr id="30" name="Picture 29" descr="helwig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6616" y="3811249"/>
              <a:ext cx="518372" cy="724496"/>
            </a:xfrm>
            <a:prstGeom prst="rect">
              <a:avLst/>
            </a:prstGeom>
          </p:spPr>
        </p:pic>
        <p:pic>
          <p:nvPicPr>
            <p:cNvPr id="31" name="Picture 30" descr="luana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7" y="4733176"/>
              <a:ext cx="718809" cy="724496"/>
            </a:xfrm>
            <a:prstGeom prst="rect">
              <a:avLst/>
            </a:prstGeom>
          </p:spPr>
        </p:pic>
        <p:pic>
          <p:nvPicPr>
            <p:cNvPr id="32" name="Picture 31" descr="peter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8006785" y="4770653"/>
              <a:ext cx="632363" cy="687019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5409520" y="5516164"/>
              <a:ext cx="1412564" cy="724496"/>
              <a:chOff x="7734271" y="5399180"/>
              <a:chExt cx="1412564" cy="724496"/>
            </a:xfrm>
          </p:grpSpPr>
          <p:pic>
            <p:nvPicPr>
              <p:cNvPr id="33" name="Picture 32" descr="silvia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5544" y="5399180"/>
                <a:ext cx="671291" cy="724496"/>
              </a:xfrm>
              <a:prstGeom prst="rect">
                <a:avLst/>
              </a:prstGeom>
            </p:spPr>
          </p:pic>
          <p:pic>
            <p:nvPicPr>
              <p:cNvPr id="35" name="Picture 34" descr="wolfgang.png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34271" y="5399180"/>
                <a:ext cx="673028" cy="724496"/>
              </a:xfrm>
              <a:prstGeom prst="rect">
                <a:avLst/>
              </a:prstGeom>
            </p:spPr>
          </p:pic>
        </p:grpSp>
        <p:sp>
          <p:nvSpPr>
            <p:cNvPr id="37" name="Oval 36"/>
            <p:cNvSpPr/>
            <p:nvPr/>
          </p:nvSpPr>
          <p:spPr>
            <a:xfrm>
              <a:off x="5071637" y="4563652"/>
              <a:ext cx="2088330" cy="2012388"/>
            </a:xfrm>
            <a:prstGeom prst="ellipse">
              <a:avLst/>
            </a:prstGeom>
            <a:noFill/>
            <a:ln w="19050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4756212" y="3694264"/>
              <a:ext cx="3201166" cy="304049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7238568" y="4422131"/>
              <a:ext cx="1511999" cy="1511999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27994" y="5398045"/>
            <a:ext cx="4130811" cy="1265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Century Gothic"/>
                <a:cs typeface="Century Gothic"/>
              </a:rPr>
              <a:t>InfoVis</a:t>
            </a:r>
            <a:r>
              <a:rPr lang="en-US" sz="1600" dirty="0">
                <a:latin typeface="Century Gothic"/>
                <a:cs typeface="Century Gothic"/>
              </a:rPr>
              <a:t>	</a:t>
            </a:r>
            <a:r>
              <a:rPr lang="en-US" sz="1600" dirty="0" smtClean="0">
                <a:latin typeface="Century Gothic"/>
                <a:cs typeface="Century Gothic"/>
              </a:rPr>
              <a:t>            </a:t>
            </a: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accent6"/>
                </a:solidFill>
                <a:latin typeface="Century Gothic"/>
                <a:cs typeface="Century Gothic"/>
              </a:rPr>
              <a:t>Visual Analytics (VA)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8000"/>
                </a:solidFill>
                <a:latin typeface="Century Gothic"/>
                <a:cs typeface="Century Gothic"/>
              </a:rPr>
              <a:t>Time-oriented </a:t>
            </a:r>
            <a:r>
              <a:rPr lang="en-US" sz="1600" dirty="0" smtClean="0">
                <a:solidFill>
                  <a:srgbClr val="008000"/>
                </a:solidFill>
                <a:latin typeface="Century Gothic"/>
                <a:cs typeface="Century Gothic"/>
              </a:rPr>
              <a:t>Data (TD)</a:t>
            </a:r>
            <a:endParaRPr lang="en-US" sz="1600" dirty="0" smtClean="0">
              <a:solidFill>
                <a:schemeClr val="accent6"/>
              </a:solidFill>
              <a:latin typeface="Century Gothic"/>
              <a:cs typeface="Century Gothic"/>
            </a:endParaRP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Diagrams      </a:t>
            </a:r>
            <a:r>
              <a:rPr lang="en-US" sz="1600" dirty="0" smtClean="0">
                <a:latin typeface="Century Gothic"/>
                <a:cs typeface="Century Gothic"/>
              </a:rPr>
              <a:t>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55717" y="4118615"/>
            <a:ext cx="1130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Diagrams </a:t>
            </a:r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967749" y="3687238"/>
            <a:ext cx="82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  <a:latin typeface="Century Gothic"/>
                <a:cs typeface="Century Gothic"/>
              </a:rPr>
              <a:t>InfoVis</a:t>
            </a:r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92647" y="4561065"/>
            <a:ext cx="455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6"/>
                </a:solidFill>
                <a:latin typeface="Century Gothic"/>
                <a:cs typeface="Century Gothic"/>
              </a:rPr>
              <a:t>VA</a:t>
            </a:r>
            <a:endParaRPr lang="en-US" sz="1600" dirty="0">
              <a:solidFill>
                <a:schemeClr val="accent6"/>
              </a:solidFill>
              <a:latin typeface="Century Gothic"/>
              <a:cs typeface="Century Gothic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515436" y="5178678"/>
            <a:ext cx="424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latin typeface="Century Gothic"/>
                <a:cs typeface="Century Gothic"/>
              </a:rPr>
              <a:t>TD</a:t>
            </a:r>
            <a:endParaRPr lang="en-US" sz="1600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02087" y="1709191"/>
            <a:ext cx="1965671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</a:t>
            </a: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inclusion relations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8662" y="2500028"/>
            <a:ext cx="2229096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</a:t>
            </a: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inclusion hierarchies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1023" y="3348729"/>
            <a:ext cx="2036735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</a:t>
            </a:r>
            <a:endParaRPr lang="en-US" sz="1600" dirty="0">
              <a:latin typeface="Century Gothic"/>
              <a:cs typeface="Century Gothic"/>
            </a:endParaRP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exclusion </a:t>
            </a:r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relations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5519" y="4204874"/>
            <a:ext cx="2282239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</a:t>
            </a:r>
            <a:endParaRPr lang="en-US" sz="1600" dirty="0">
              <a:latin typeface="Century Gothic"/>
              <a:cs typeface="Century Gothic"/>
            </a:endParaRPr>
          </a:p>
          <a:p>
            <a:pPr algn="r">
              <a:lnSpc>
                <a:spcPct val="110000"/>
              </a:lnSpc>
            </a:pPr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i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ntersection relations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02041" y="1625631"/>
            <a:ext cx="3959999" cy="33480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397318" y="2422754"/>
            <a:ext cx="4644000" cy="82799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310641" y="2523474"/>
            <a:ext cx="2648917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 set &amp; set 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intersection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cardinalities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077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170023" y="174416"/>
            <a:ext cx="4307502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Sets and Set Relations</a:t>
            </a:r>
            <a:endParaRPr lang="en-US" sz="2050" dirty="0">
              <a:latin typeface="Century Gothic"/>
              <a:cs typeface="Century Gothic"/>
            </a:endParaRPr>
          </a:p>
        </p:txBody>
      </p:sp>
      <p:pic>
        <p:nvPicPr>
          <p:cNvPr id="34" name="Picture 33" descr="tasksB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1529" y="990575"/>
            <a:ext cx="1571922" cy="314239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55053" y="990575"/>
            <a:ext cx="1965671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</a:t>
            </a: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inclusion relations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pic>
        <p:nvPicPr>
          <p:cNvPr id="52" name="Picture 51" descr="tasksB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429" y="1781412"/>
            <a:ext cx="1746769" cy="646716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-164353" y="905656"/>
            <a:ext cx="4375021" cy="826288"/>
          </a:xfrm>
          <a:prstGeom prst="roundRect">
            <a:avLst>
              <a:gd name="adj" fmla="val 0"/>
            </a:avLst>
          </a:prstGeom>
          <a:noFill/>
          <a:ln w="1905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006847" y="3727688"/>
            <a:ext cx="3994355" cy="3040490"/>
            <a:chOff x="4756212" y="3694264"/>
            <a:chExt cx="3994355" cy="3040490"/>
          </a:xfrm>
        </p:grpSpPr>
        <p:sp>
          <p:nvSpPr>
            <p:cNvPr id="31" name="Oval 30"/>
            <p:cNvSpPr/>
            <p:nvPr/>
          </p:nvSpPr>
          <p:spPr>
            <a:xfrm>
              <a:off x="5312030" y="5307871"/>
              <a:ext cx="1607544" cy="1209636"/>
            </a:xfrm>
            <a:prstGeom prst="ellipse">
              <a:avLst/>
            </a:prstGeom>
            <a:noFill/>
            <a:ln w="1905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bilal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098" y="4597076"/>
              <a:ext cx="607409" cy="681879"/>
            </a:xfrm>
            <a:prstGeom prst="rect">
              <a:avLst/>
            </a:prstGeom>
          </p:spPr>
        </p:pic>
        <p:pic>
          <p:nvPicPr>
            <p:cNvPr id="49" name="Picture 48" descr="helwig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6616" y="3811249"/>
              <a:ext cx="518372" cy="724496"/>
            </a:xfrm>
            <a:prstGeom prst="rect">
              <a:avLst/>
            </a:prstGeom>
          </p:spPr>
        </p:pic>
        <p:pic>
          <p:nvPicPr>
            <p:cNvPr id="50" name="Picture 49" descr="luana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7" y="4733176"/>
              <a:ext cx="718809" cy="724496"/>
            </a:xfrm>
            <a:prstGeom prst="rect">
              <a:avLst/>
            </a:prstGeom>
          </p:spPr>
        </p:pic>
        <p:pic>
          <p:nvPicPr>
            <p:cNvPr id="51" name="Picture 50" descr="peter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8006785" y="4770653"/>
              <a:ext cx="632363" cy="687019"/>
            </a:xfrm>
            <a:prstGeom prst="rect">
              <a:avLst/>
            </a:prstGeom>
          </p:spPr>
        </p:pic>
        <p:grpSp>
          <p:nvGrpSpPr>
            <p:cNvPr id="53" name="Group 52"/>
            <p:cNvGrpSpPr/>
            <p:nvPr/>
          </p:nvGrpSpPr>
          <p:grpSpPr>
            <a:xfrm>
              <a:off x="5409520" y="5516164"/>
              <a:ext cx="1412564" cy="724496"/>
              <a:chOff x="7734271" y="5399180"/>
              <a:chExt cx="1412564" cy="724496"/>
            </a:xfrm>
          </p:grpSpPr>
          <p:pic>
            <p:nvPicPr>
              <p:cNvPr id="57" name="Picture 56" descr="silvia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5544" y="5399180"/>
                <a:ext cx="671291" cy="724496"/>
              </a:xfrm>
              <a:prstGeom prst="rect">
                <a:avLst/>
              </a:prstGeom>
            </p:spPr>
          </p:pic>
          <p:pic>
            <p:nvPicPr>
              <p:cNvPr id="58" name="Picture 57" descr="wolfgang.png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34271" y="5399180"/>
                <a:ext cx="673028" cy="724496"/>
              </a:xfrm>
              <a:prstGeom prst="rect">
                <a:avLst/>
              </a:prstGeom>
            </p:spPr>
          </p:pic>
        </p:grpSp>
        <p:sp>
          <p:nvSpPr>
            <p:cNvPr id="54" name="Oval 53"/>
            <p:cNvSpPr/>
            <p:nvPr/>
          </p:nvSpPr>
          <p:spPr>
            <a:xfrm>
              <a:off x="5071637" y="4563652"/>
              <a:ext cx="2088330" cy="2012388"/>
            </a:xfrm>
            <a:prstGeom prst="ellipse">
              <a:avLst/>
            </a:prstGeom>
            <a:noFill/>
            <a:ln w="19050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756212" y="3694264"/>
              <a:ext cx="3201166" cy="304049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7238568" y="4422131"/>
              <a:ext cx="1511999" cy="1511999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Oval 29"/>
          <p:cNvSpPr/>
          <p:nvPr/>
        </p:nvSpPr>
        <p:spPr>
          <a:xfrm>
            <a:off x="5324291" y="4599068"/>
            <a:ext cx="2088330" cy="2012388"/>
          </a:xfrm>
          <a:prstGeom prst="ellipse">
            <a:avLst/>
          </a:prstGeom>
          <a:noFill/>
          <a:ln w="762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010885" y="3731672"/>
            <a:ext cx="3201166" cy="3040490"/>
          </a:xfrm>
          <a:prstGeom prst="ellipse">
            <a:avLst/>
          </a:prstGeom>
          <a:noFill/>
          <a:ln w="762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855717" y="4118615"/>
            <a:ext cx="1130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Diagrams </a:t>
            </a:r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7749" y="3687238"/>
            <a:ext cx="82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  <a:latin typeface="Century Gothic"/>
                <a:cs typeface="Century Gothic"/>
              </a:rPr>
              <a:t>InfoVis</a:t>
            </a:r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92647" y="4561065"/>
            <a:ext cx="455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6"/>
                </a:solidFill>
                <a:latin typeface="Century Gothic"/>
                <a:cs typeface="Century Gothic"/>
              </a:rPr>
              <a:t>VA</a:t>
            </a:r>
            <a:endParaRPr lang="en-US" sz="1600" dirty="0">
              <a:solidFill>
                <a:schemeClr val="accent6"/>
              </a:solidFill>
              <a:latin typeface="Century Gothic"/>
              <a:cs typeface="Century Gothic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7994" y="5398045"/>
            <a:ext cx="4130811" cy="1265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Century Gothic"/>
                <a:cs typeface="Century Gothic"/>
              </a:rPr>
              <a:t>InfoVis</a:t>
            </a:r>
            <a:r>
              <a:rPr lang="en-US" sz="1600" dirty="0">
                <a:latin typeface="Century Gothic"/>
                <a:cs typeface="Century Gothic"/>
              </a:rPr>
              <a:t>	</a:t>
            </a:r>
            <a:r>
              <a:rPr lang="en-US" sz="1600" dirty="0" smtClean="0">
                <a:latin typeface="Century Gothic"/>
                <a:cs typeface="Century Gothic"/>
              </a:rPr>
              <a:t>            </a:t>
            </a: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accent6"/>
                </a:solidFill>
                <a:latin typeface="Century Gothic"/>
                <a:cs typeface="Century Gothic"/>
              </a:rPr>
              <a:t>Visual Analytics (VA)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8000"/>
                </a:solidFill>
                <a:latin typeface="Century Gothic"/>
                <a:cs typeface="Century Gothic"/>
              </a:rPr>
              <a:t>Time-oriented </a:t>
            </a:r>
            <a:r>
              <a:rPr lang="en-US" sz="1600" dirty="0" smtClean="0">
                <a:solidFill>
                  <a:srgbClr val="008000"/>
                </a:solidFill>
                <a:latin typeface="Century Gothic"/>
                <a:cs typeface="Century Gothic"/>
              </a:rPr>
              <a:t>Data (TD)</a:t>
            </a:r>
            <a:endParaRPr lang="en-US" sz="1600" dirty="0" smtClean="0">
              <a:solidFill>
                <a:schemeClr val="accent6"/>
              </a:solidFill>
              <a:latin typeface="Century Gothic"/>
              <a:cs typeface="Century Gothic"/>
            </a:endParaRP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Diagrams      </a:t>
            </a:r>
            <a:r>
              <a:rPr lang="en-US" sz="1600" dirty="0" smtClean="0">
                <a:latin typeface="Century Gothic"/>
                <a:cs typeface="Century Gothic"/>
              </a:rPr>
              <a:t>     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973238" y="4630500"/>
            <a:ext cx="734798" cy="710795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5660154" y="5549291"/>
            <a:ext cx="663773" cy="719999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6342215" y="5549291"/>
            <a:ext cx="734798" cy="719999"/>
          </a:xfrm>
          <a:prstGeom prst="roundRect">
            <a:avLst>
              <a:gd name="adj" fmla="val 0"/>
            </a:avLst>
          </a:prstGeom>
          <a:noFill/>
          <a:ln w="28575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15436" y="5178678"/>
            <a:ext cx="424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latin typeface="Century Gothic"/>
                <a:cs typeface="Century Gothic"/>
              </a:rPr>
              <a:t>TD</a:t>
            </a:r>
            <a:endParaRPr lang="en-US" sz="1600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2269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7" grpId="0" animBg="1"/>
      <p:bldP spid="30" grpId="0" animBg="1"/>
      <p:bldP spid="30" grpId="1" animBg="1"/>
      <p:bldP spid="32" grpId="0" animBg="1"/>
      <p:bldP spid="32" grpId="1" animBg="1"/>
      <p:bldP spid="46" grpId="0" animBg="1"/>
      <p:bldP spid="47" grpId="0" animBg="1"/>
      <p:bldP spid="4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/>
          <p:cNvSpPr/>
          <p:nvPr/>
        </p:nvSpPr>
        <p:spPr>
          <a:xfrm>
            <a:off x="7489203" y="4455555"/>
            <a:ext cx="1511999" cy="1511999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70023" y="174416"/>
            <a:ext cx="4307502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Sets and Set Relations</a:t>
            </a:r>
            <a:endParaRPr lang="en-US" sz="2050" dirty="0">
              <a:latin typeface="Century Gothic"/>
              <a:cs typeface="Century Gothic"/>
            </a:endParaRPr>
          </a:p>
        </p:txBody>
      </p:sp>
      <p:pic>
        <p:nvPicPr>
          <p:cNvPr id="34" name="Picture 33" descr="tasksB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1529" y="990575"/>
            <a:ext cx="1571922" cy="3142398"/>
          </a:xfrm>
          <a:prstGeom prst="rect">
            <a:avLst/>
          </a:prstGeom>
        </p:spPr>
      </p:pic>
      <p:pic>
        <p:nvPicPr>
          <p:cNvPr id="52" name="Picture 51" descr="tasksB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429" y="1781412"/>
            <a:ext cx="1746769" cy="646716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5006847" y="3727688"/>
            <a:ext cx="3882936" cy="3040490"/>
            <a:chOff x="4756212" y="3694264"/>
            <a:chExt cx="3882936" cy="3040490"/>
          </a:xfrm>
        </p:grpSpPr>
        <p:sp>
          <p:nvSpPr>
            <p:cNvPr id="31" name="Oval 30"/>
            <p:cNvSpPr/>
            <p:nvPr/>
          </p:nvSpPr>
          <p:spPr>
            <a:xfrm>
              <a:off x="5312030" y="5307871"/>
              <a:ext cx="1607544" cy="1209636"/>
            </a:xfrm>
            <a:prstGeom prst="ellipse">
              <a:avLst/>
            </a:prstGeom>
            <a:noFill/>
            <a:ln w="1905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bilal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098" y="4597076"/>
              <a:ext cx="607409" cy="681879"/>
            </a:xfrm>
            <a:prstGeom prst="rect">
              <a:avLst/>
            </a:prstGeom>
          </p:spPr>
        </p:pic>
        <p:pic>
          <p:nvPicPr>
            <p:cNvPr id="49" name="Picture 48" descr="helwig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6616" y="3811249"/>
              <a:ext cx="518372" cy="724496"/>
            </a:xfrm>
            <a:prstGeom prst="rect">
              <a:avLst/>
            </a:prstGeom>
          </p:spPr>
        </p:pic>
        <p:pic>
          <p:nvPicPr>
            <p:cNvPr id="50" name="Picture 49" descr="luana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7" y="4733176"/>
              <a:ext cx="718809" cy="724496"/>
            </a:xfrm>
            <a:prstGeom prst="rect">
              <a:avLst/>
            </a:prstGeom>
          </p:spPr>
        </p:pic>
        <p:pic>
          <p:nvPicPr>
            <p:cNvPr id="51" name="Picture 50" descr="peter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8006785" y="4770653"/>
              <a:ext cx="632363" cy="687019"/>
            </a:xfrm>
            <a:prstGeom prst="rect">
              <a:avLst/>
            </a:prstGeom>
          </p:spPr>
        </p:pic>
        <p:grpSp>
          <p:nvGrpSpPr>
            <p:cNvPr id="53" name="Group 52"/>
            <p:cNvGrpSpPr/>
            <p:nvPr/>
          </p:nvGrpSpPr>
          <p:grpSpPr>
            <a:xfrm>
              <a:off x="5409520" y="5516164"/>
              <a:ext cx="1412564" cy="724496"/>
              <a:chOff x="7734271" y="5399180"/>
              <a:chExt cx="1412564" cy="724496"/>
            </a:xfrm>
          </p:grpSpPr>
          <p:pic>
            <p:nvPicPr>
              <p:cNvPr id="57" name="Picture 56" descr="silvia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5544" y="5399180"/>
                <a:ext cx="671291" cy="724496"/>
              </a:xfrm>
              <a:prstGeom prst="rect">
                <a:avLst/>
              </a:prstGeom>
            </p:spPr>
          </p:pic>
          <p:pic>
            <p:nvPicPr>
              <p:cNvPr id="58" name="Picture 57" descr="wolfgang.png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34271" y="5399180"/>
                <a:ext cx="673028" cy="724496"/>
              </a:xfrm>
              <a:prstGeom prst="rect">
                <a:avLst/>
              </a:prstGeom>
            </p:spPr>
          </p:pic>
        </p:grpSp>
        <p:sp>
          <p:nvSpPr>
            <p:cNvPr id="54" name="Oval 53"/>
            <p:cNvSpPr/>
            <p:nvPr/>
          </p:nvSpPr>
          <p:spPr>
            <a:xfrm>
              <a:off x="5071637" y="4563652"/>
              <a:ext cx="2088330" cy="2012388"/>
            </a:xfrm>
            <a:prstGeom prst="ellipse">
              <a:avLst/>
            </a:prstGeom>
            <a:noFill/>
            <a:ln w="19050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756212" y="3694264"/>
              <a:ext cx="3201166" cy="304049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56765" y="1828167"/>
            <a:ext cx="2165978" cy="629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</a:t>
            </a: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inclusion </a:t>
            </a:r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hierarchies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-162334" y="1759960"/>
            <a:ext cx="4375021" cy="826288"/>
          </a:xfrm>
          <a:prstGeom prst="roundRect">
            <a:avLst>
              <a:gd name="adj" fmla="val 0"/>
            </a:avLst>
          </a:prstGeom>
          <a:noFill/>
          <a:ln w="1905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324291" y="4599068"/>
            <a:ext cx="2088330" cy="2012388"/>
          </a:xfrm>
          <a:prstGeom prst="ellipse">
            <a:avLst/>
          </a:prstGeom>
          <a:noFill/>
          <a:ln w="762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010885" y="3731672"/>
            <a:ext cx="3201166" cy="3040490"/>
          </a:xfrm>
          <a:prstGeom prst="ellipse">
            <a:avLst/>
          </a:prstGeom>
          <a:noFill/>
          <a:ln w="762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564684" y="5343287"/>
            <a:ext cx="1607544" cy="1209636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855717" y="4118615"/>
            <a:ext cx="1130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Diagrams </a:t>
            </a:r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7749" y="3687238"/>
            <a:ext cx="82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  <a:latin typeface="Century Gothic"/>
                <a:cs typeface="Century Gothic"/>
              </a:rPr>
              <a:t>InfoVis</a:t>
            </a:r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292647" y="4561065"/>
            <a:ext cx="455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6"/>
                </a:solidFill>
                <a:latin typeface="Century Gothic"/>
                <a:cs typeface="Century Gothic"/>
              </a:rPr>
              <a:t>VA</a:t>
            </a:r>
            <a:endParaRPr lang="en-US" sz="1600" dirty="0">
              <a:solidFill>
                <a:schemeClr val="accent6"/>
              </a:solidFill>
              <a:latin typeface="Century Gothic"/>
              <a:cs typeface="Century Gothic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7994" y="5398045"/>
            <a:ext cx="4130811" cy="1265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Century Gothic"/>
                <a:cs typeface="Century Gothic"/>
              </a:rPr>
              <a:t>InfoVis</a:t>
            </a:r>
            <a:r>
              <a:rPr lang="en-US" sz="1600" dirty="0">
                <a:latin typeface="Century Gothic"/>
                <a:cs typeface="Century Gothic"/>
              </a:rPr>
              <a:t>	</a:t>
            </a:r>
            <a:r>
              <a:rPr lang="en-US" sz="1600" dirty="0" smtClean="0">
                <a:latin typeface="Century Gothic"/>
                <a:cs typeface="Century Gothic"/>
              </a:rPr>
              <a:t>            </a:t>
            </a: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accent6"/>
                </a:solidFill>
                <a:latin typeface="Century Gothic"/>
                <a:cs typeface="Century Gothic"/>
              </a:rPr>
              <a:t>Visual Analytics (VA)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8000"/>
                </a:solidFill>
                <a:latin typeface="Century Gothic"/>
                <a:cs typeface="Century Gothic"/>
              </a:rPr>
              <a:t>Time-oriented </a:t>
            </a:r>
            <a:r>
              <a:rPr lang="en-US" sz="1600" dirty="0" smtClean="0">
                <a:solidFill>
                  <a:srgbClr val="008000"/>
                </a:solidFill>
                <a:latin typeface="Century Gothic"/>
                <a:cs typeface="Century Gothic"/>
              </a:rPr>
              <a:t>Data (TD)</a:t>
            </a:r>
            <a:endParaRPr lang="en-US" sz="1600" dirty="0" smtClean="0">
              <a:solidFill>
                <a:schemeClr val="accent6"/>
              </a:solidFill>
              <a:latin typeface="Century Gothic"/>
              <a:cs typeface="Century Gothic"/>
            </a:endParaRP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Diagrams      </a:t>
            </a:r>
            <a:r>
              <a:rPr lang="en-US" sz="1600" dirty="0" smtClean="0">
                <a:latin typeface="Century Gothic"/>
                <a:cs typeface="Century Gothic"/>
              </a:rPr>
              <a:t>    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15436" y="5178678"/>
            <a:ext cx="424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latin typeface="Century Gothic"/>
                <a:cs typeface="Century Gothic"/>
              </a:rPr>
              <a:t>TD</a:t>
            </a:r>
            <a:endParaRPr lang="en-US" sz="1600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1311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170023" y="174416"/>
            <a:ext cx="4307502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Sets and Set Relations</a:t>
            </a:r>
            <a:endParaRPr lang="en-US" sz="2050" dirty="0">
              <a:latin typeface="Century Gothic"/>
              <a:cs typeface="Century Gothic"/>
            </a:endParaRPr>
          </a:p>
        </p:txBody>
      </p:sp>
      <p:pic>
        <p:nvPicPr>
          <p:cNvPr id="34" name="Picture 33" descr="tasksB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1529" y="990575"/>
            <a:ext cx="1571922" cy="3142398"/>
          </a:xfrm>
          <a:prstGeom prst="rect">
            <a:avLst/>
          </a:prstGeom>
        </p:spPr>
      </p:pic>
      <p:pic>
        <p:nvPicPr>
          <p:cNvPr id="52" name="Picture 51" descr="tasksB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429" y="1781412"/>
            <a:ext cx="1746769" cy="64671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006847" y="3727688"/>
            <a:ext cx="3994355" cy="3042482"/>
            <a:chOff x="4756212" y="3727688"/>
            <a:chExt cx="3994355" cy="3042482"/>
          </a:xfrm>
        </p:grpSpPr>
        <p:grpSp>
          <p:nvGrpSpPr>
            <p:cNvPr id="29" name="Group 28"/>
            <p:cNvGrpSpPr/>
            <p:nvPr/>
          </p:nvGrpSpPr>
          <p:grpSpPr>
            <a:xfrm>
              <a:off x="4756212" y="3727688"/>
              <a:ext cx="3994355" cy="3040490"/>
              <a:chOff x="4756212" y="3694264"/>
              <a:chExt cx="3994355" cy="304049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5312030" y="5307871"/>
                <a:ext cx="1607544" cy="1209636"/>
              </a:xfrm>
              <a:prstGeom prst="ellipse">
                <a:avLst/>
              </a:prstGeom>
              <a:noFill/>
              <a:ln w="1905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Picture 32" descr="bilal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2098" y="4597076"/>
                <a:ext cx="607409" cy="681879"/>
              </a:xfrm>
              <a:prstGeom prst="rect">
                <a:avLst/>
              </a:prstGeom>
            </p:spPr>
          </p:pic>
          <p:pic>
            <p:nvPicPr>
              <p:cNvPr id="49" name="Picture 48" descr="helwig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6616" y="3811249"/>
                <a:ext cx="518372" cy="724496"/>
              </a:xfrm>
              <a:prstGeom prst="rect">
                <a:avLst/>
              </a:prstGeom>
            </p:spPr>
          </p:pic>
          <p:pic>
            <p:nvPicPr>
              <p:cNvPr id="50" name="Picture 49" descr="luana.pn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1987" y="4733176"/>
                <a:ext cx="718809" cy="724496"/>
              </a:xfrm>
              <a:prstGeom prst="rect">
                <a:avLst/>
              </a:prstGeom>
            </p:spPr>
          </p:pic>
          <p:pic>
            <p:nvPicPr>
              <p:cNvPr id="51" name="Picture 50" descr="peter.png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/>
              <a:stretch/>
            </p:blipFill>
            <p:spPr>
              <a:xfrm>
                <a:off x="8006785" y="4770653"/>
                <a:ext cx="632363" cy="687019"/>
              </a:xfrm>
              <a:prstGeom prst="rect">
                <a:avLst/>
              </a:prstGeom>
            </p:spPr>
          </p:pic>
          <p:grpSp>
            <p:nvGrpSpPr>
              <p:cNvPr id="53" name="Group 52"/>
              <p:cNvGrpSpPr/>
              <p:nvPr/>
            </p:nvGrpSpPr>
            <p:grpSpPr>
              <a:xfrm>
                <a:off x="5409520" y="5516164"/>
                <a:ext cx="1412564" cy="724496"/>
                <a:chOff x="7734271" y="5399180"/>
                <a:chExt cx="1412564" cy="724496"/>
              </a:xfrm>
            </p:grpSpPr>
            <p:pic>
              <p:nvPicPr>
                <p:cNvPr id="57" name="Picture 56" descr="silvia.png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75544" y="5399180"/>
                  <a:ext cx="671291" cy="724496"/>
                </a:xfrm>
                <a:prstGeom prst="rect">
                  <a:avLst/>
                </a:prstGeom>
              </p:spPr>
            </p:pic>
            <p:pic>
              <p:nvPicPr>
                <p:cNvPr id="58" name="Picture 57" descr="wolfgang.png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34271" y="5399180"/>
                  <a:ext cx="673028" cy="724496"/>
                </a:xfrm>
                <a:prstGeom prst="rect">
                  <a:avLst/>
                </a:prstGeom>
              </p:spPr>
            </p:pic>
          </p:grpSp>
          <p:sp>
            <p:nvSpPr>
              <p:cNvPr id="54" name="Oval 53"/>
              <p:cNvSpPr/>
              <p:nvPr/>
            </p:nvSpPr>
            <p:spPr>
              <a:xfrm>
                <a:off x="5071637" y="4563652"/>
                <a:ext cx="2088330" cy="2012388"/>
              </a:xfrm>
              <a:prstGeom prst="ellipse">
                <a:avLst/>
              </a:prstGeom>
              <a:noFill/>
              <a:ln w="19050" cmpd="sng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756212" y="3694264"/>
                <a:ext cx="3201166" cy="3040490"/>
              </a:xfrm>
              <a:prstGeom prst="ellipse">
                <a:avLst/>
              </a:prstGeom>
              <a:noFill/>
              <a:ln w="19050" cmpd="sng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v</a:t>
                </a:r>
                <a:endParaRPr lang="en-US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7238568" y="4422131"/>
                <a:ext cx="1511999" cy="1511999"/>
              </a:xfrm>
              <a:prstGeom prst="ellipse">
                <a:avLst/>
              </a:prstGeom>
              <a:noFill/>
              <a:ln w="19050" cmpd="sng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Oval 63"/>
            <p:cNvSpPr/>
            <p:nvPr/>
          </p:nvSpPr>
          <p:spPr>
            <a:xfrm>
              <a:off x="4758231" y="3729680"/>
              <a:ext cx="3201166" cy="304049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36302" y="2663767"/>
            <a:ext cx="1986441" cy="629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 </a:t>
            </a:r>
          </a:p>
          <a:p>
            <a:pPr algn="r">
              <a:lnSpc>
                <a:spcPct val="110000"/>
              </a:lnSpc>
            </a:pPr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e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xclusion relations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-162334" y="2595560"/>
            <a:ext cx="4375021" cy="826288"/>
          </a:xfrm>
          <a:prstGeom prst="roundRect">
            <a:avLst>
              <a:gd name="adj" fmla="val 0"/>
            </a:avLst>
          </a:prstGeom>
          <a:noFill/>
          <a:ln w="1905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324291" y="4599068"/>
            <a:ext cx="2088330" cy="2012388"/>
          </a:xfrm>
          <a:prstGeom prst="ellipse">
            <a:avLst/>
          </a:prstGeom>
          <a:noFill/>
          <a:ln w="762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493241" y="4476251"/>
            <a:ext cx="1511999" cy="151199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855717" y="4118615"/>
            <a:ext cx="1130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Diagrams </a:t>
            </a:r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67749" y="3687238"/>
            <a:ext cx="82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  <a:latin typeface="Century Gothic"/>
                <a:cs typeface="Century Gothic"/>
              </a:rPr>
              <a:t>InfoVis</a:t>
            </a:r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292647" y="4561065"/>
            <a:ext cx="455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6"/>
                </a:solidFill>
                <a:latin typeface="Century Gothic"/>
                <a:cs typeface="Century Gothic"/>
              </a:rPr>
              <a:t>VA</a:t>
            </a:r>
            <a:endParaRPr lang="en-US" sz="1600" dirty="0">
              <a:solidFill>
                <a:schemeClr val="accent6"/>
              </a:solidFill>
              <a:latin typeface="Century Gothic"/>
              <a:cs typeface="Century Gothic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7994" y="5398045"/>
            <a:ext cx="4130811" cy="1265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Century Gothic"/>
                <a:cs typeface="Century Gothic"/>
              </a:rPr>
              <a:t>InfoVis</a:t>
            </a:r>
            <a:r>
              <a:rPr lang="en-US" sz="1600" dirty="0">
                <a:latin typeface="Century Gothic"/>
                <a:cs typeface="Century Gothic"/>
              </a:rPr>
              <a:t>	</a:t>
            </a:r>
            <a:r>
              <a:rPr lang="en-US" sz="1600" dirty="0" smtClean="0">
                <a:latin typeface="Century Gothic"/>
                <a:cs typeface="Century Gothic"/>
              </a:rPr>
              <a:t>            </a:t>
            </a: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accent6"/>
                </a:solidFill>
                <a:latin typeface="Century Gothic"/>
                <a:cs typeface="Century Gothic"/>
              </a:rPr>
              <a:t>Visual Analytics (VA)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8000"/>
                </a:solidFill>
                <a:latin typeface="Century Gothic"/>
                <a:cs typeface="Century Gothic"/>
              </a:rPr>
              <a:t>Time-oriented </a:t>
            </a:r>
            <a:r>
              <a:rPr lang="en-US" sz="1600" dirty="0" smtClean="0">
                <a:solidFill>
                  <a:srgbClr val="008000"/>
                </a:solidFill>
                <a:latin typeface="Century Gothic"/>
                <a:cs typeface="Century Gothic"/>
              </a:rPr>
              <a:t>Data (TD)</a:t>
            </a:r>
            <a:endParaRPr lang="en-US" sz="1600" dirty="0" smtClean="0">
              <a:solidFill>
                <a:schemeClr val="accent6"/>
              </a:solidFill>
              <a:latin typeface="Century Gothic"/>
              <a:cs typeface="Century Gothic"/>
            </a:endParaRP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Diagrams      </a:t>
            </a:r>
            <a:r>
              <a:rPr lang="en-US" sz="1600" dirty="0" smtClean="0">
                <a:latin typeface="Century Gothic"/>
                <a:cs typeface="Century Gothic"/>
              </a:rPr>
              <a:t>    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15436" y="5178678"/>
            <a:ext cx="424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latin typeface="Century Gothic"/>
                <a:cs typeface="Century Gothic"/>
              </a:rPr>
              <a:t>TD</a:t>
            </a:r>
            <a:endParaRPr lang="en-US" sz="1600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382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 animBg="1"/>
      <p:bldP spid="35" grpId="0" animBg="1"/>
      <p:bldP spid="35" grpId="1" animBg="1"/>
      <p:bldP spid="37" grpId="0" animBg="1"/>
      <p:bldP spid="3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170023" y="174416"/>
            <a:ext cx="4307502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Sets and Set Relations</a:t>
            </a:r>
            <a:endParaRPr lang="en-US" sz="2050" dirty="0">
              <a:latin typeface="Century Gothic"/>
              <a:cs typeface="Century Gothic"/>
            </a:endParaRPr>
          </a:p>
        </p:txBody>
      </p:sp>
      <p:pic>
        <p:nvPicPr>
          <p:cNvPr id="34" name="Picture 33" descr="tasksB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1529" y="990575"/>
            <a:ext cx="1571922" cy="314239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3961" y="3468955"/>
            <a:ext cx="2276763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50" dirty="0" smtClean="0">
                <a:latin typeface="Century Gothic"/>
                <a:cs typeface="Century Gothic"/>
              </a:rPr>
              <a:t>Analyze </a:t>
            </a:r>
          </a:p>
          <a:p>
            <a:pPr algn="r">
              <a:lnSpc>
                <a:spcPct val="110000"/>
              </a:lnSpc>
            </a:pPr>
            <a:r>
              <a:rPr lang="en-US" sz="1650" dirty="0" smtClean="0">
                <a:solidFill>
                  <a:srgbClr val="FF0000"/>
                </a:solidFill>
                <a:latin typeface="Century Gothic"/>
                <a:cs typeface="Century Gothic"/>
              </a:rPr>
              <a:t>intersection relations</a:t>
            </a:r>
            <a:endParaRPr lang="en-US" sz="165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-164353" y="3415180"/>
            <a:ext cx="4375021" cy="826288"/>
          </a:xfrm>
          <a:prstGeom prst="roundRect">
            <a:avLst>
              <a:gd name="adj" fmla="val 0"/>
            </a:avLst>
          </a:prstGeom>
          <a:noFill/>
          <a:ln w="1905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006847" y="3727688"/>
            <a:ext cx="3994355" cy="3040490"/>
            <a:chOff x="4756212" y="3694264"/>
            <a:chExt cx="3994355" cy="3040490"/>
          </a:xfrm>
        </p:grpSpPr>
        <p:sp>
          <p:nvSpPr>
            <p:cNvPr id="31" name="Oval 30"/>
            <p:cNvSpPr/>
            <p:nvPr/>
          </p:nvSpPr>
          <p:spPr>
            <a:xfrm>
              <a:off x="5312030" y="5307871"/>
              <a:ext cx="1607544" cy="1209636"/>
            </a:xfrm>
            <a:prstGeom prst="ellipse">
              <a:avLst/>
            </a:prstGeom>
            <a:noFill/>
            <a:ln w="1905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bilal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098" y="4597076"/>
              <a:ext cx="607409" cy="681879"/>
            </a:xfrm>
            <a:prstGeom prst="rect">
              <a:avLst/>
            </a:prstGeom>
          </p:spPr>
        </p:pic>
        <p:pic>
          <p:nvPicPr>
            <p:cNvPr id="49" name="Picture 48" descr="helwig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6616" y="3811249"/>
              <a:ext cx="518372" cy="724496"/>
            </a:xfrm>
            <a:prstGeom prst="rect">
              <a:avLst/>
            </a:prstGeom>
          </p:spPr>
        </p:pic>
        <p:pic>
          <p:nvPicPr>
            <p:cNvPr id="50" name="Picture 49" descr="luana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7" y="4733176"/>
              <a:ext cx="718809" cy="724496"/>
            </a:xfrm>
            <a:prstGeom prst="rect">
              <a:avLst/>
            </a:prstGeom>
          </p:spPr>
        </p:pic>
        <p:pic>
          <p:nvPicPr>
            <p:cNvPr id="51" name="Picture 50" descr="peter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8006785" y="4770653"/>
              <a:ext cx="632363" cy="687019"/>
            </a:xfrm>
            <a:prstGeom prst="rect">
              <a:avLst/>
            </a:prstGeom>
          </p:spPr>
        </p:pic>
        <p:grpSp>
          <p:nvGrpSpPr>
            <p:cNvPr id="53" name="Group 52"/>
            <p:cNvGrpSpPr/>
            <p:nvPr/>
          </p:nvGrpSpPr>
          <p:grpSpPr>
            <a:xfrm>
              <a:off x="5409520" y="5516164"/>
              <a:ext cx="1412564" cy="724496"/>
              <a:chOff x="7734271" y="5399180"/>
              <a:chExt cx="1412564" cy="724496"/>
            </a:xfrm>
          </p:grpSpPr>
          <p:pic>
            <p:nvPicPr>
              <p:cNvPr id="57" name="Picture 56" descr="silvia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5544" y="5399180"/>
                <a:ext cx="671291" cy="724496"/>
              </a:xfrm>
              <a:prstGeom prst="rect">
                <a:avLst/>
              </a:prstGeom>
            </p:spPr>
          </p:pic>
          <p:pic>
            <p:nvPicPr>
              <p:cNvPr id="58" name="Picture 57" descr="wolfgang.png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34271" y="5399180"/>
                <a:ext cx="673028" cy="724496"/>
              </a:xfrm>
              <a:prstGeom prst="rect">
                <a:avLst/>
              </a:prstGeom>
            </p:spPr>
          </p:pic>
        </p:grpSp>
        <p:sp>
          <p:nvSpPr>
            <p:cNvPr id="54" name="Oval 53"/>
            <p:cNvSpPr/>
            <p:nvPr/>
          </p:nvSpPr>
          <p:spPr>
            <a:xfrm>
              <a:off x="5071637" y="4563652"/>
              <a:ext cx="2088330" cy="2012388"/>
            </a:xfrm>
            <a:prstGeom prst="ellipse">
              <a:avLst/>
            </a:prstGeom>
            <a:noFill/>
            <a:ln w="19050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756212" y="3694264"/>
              <a:ext cx="3201166" cy="304049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238568" y="4422131"/>
              <a:ext cx="1511999" cy="1511999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Oval 63"/>
          <p:cNvSpPr/>
          <p:nvPr/>
        </p:nvSpPr>
        <p:spPr>
          <a:xfrm>
            <a:off x="5010265" y="3710976"/>
            <a:ext cx="3201166" cy="3040490"/>
          </a:xfrm>
          <a:prstGeom prst="ellipse">
            <a:avLst/>
          </a:prstGeom>
          <a:noFill/>
          <a:ln w="762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489203" y="4442731"/>
            <a:ext cx="1511999" cy="151199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7489203" y="4766600"/>
            <a:ext cx="734798" cy="782988"/>
          </a:xfrm>
          <a:prstGeom prst="roundRect">
            <a:avLst>
              <a:gd name="adj" fmla="val 0"/>
            </a:avLst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30" name="Picture 29" descr="tasksB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429" y="1781412"/>
            <a:ext cx="1746769" cy="6467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855717" y="4118615"/>
            <a:ext cx="1130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Diagrams </a:t>
            </a:r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67749" y="3687238"/>
            <a:ext cx="82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  <a:latin typeface="Century Gothic"/>
                <a:cs typeface="Century Gothic"/>
              </a:rPr>
              <a:t>InfoVis</a:t>
            </a:r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92647" y="4561065"/>
            <a:ext cx="455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6"/>
                </a:solidFill>
                <a:latin typeface="Century Gothic"/>
                <a:cs typeface="Century Gothic"/>
              </a:rPr>
              <a:t>VA</a:t>
            </a:r>
            <a:endParaRPr lang="en-US" sz="1600" dirty="0">
              <a:solidFill>
                <a:schemeClr val="accent6"/>
              </a:solidFill>
              <a:latin typeface="Century Gothic"/>
              <a:cs typeface="Century Gothic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7994" y="5398045"/>
            <a:ext cx="4130811" cy="1265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Century Gothic"/>
                <a:cs typeface="Century Gothic"/>
              </a:rPr>
              <a:t>InfoVis</a:t>
            </a:r>
            <a:r>
              <a:rPr lang="en-US" sz="1600" dirty="0">
                <a:latin typeface="Century Gothic"/>
                <a:cs typeface="Century Gothic"/>
              </a:rPr>
              <a:t>	</a:t>
            </a:r>
            <a:r>
              <a:rPr lang="en-US" sz="1600" dirty="0" smtClean="0">
                <a:latin typeface="Century Gothic"/>
                <a:cs typeface="Century Gothic"/>
              </a:rPr>
              <a:t>            </a:t>
            </a: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accent6"/>
                </a:solidFill>
                <a:latin typeface="Century Gothic"/>
                <a:cs typeface="Century Gothic"/>
              </a:rPr>
              <a:t>Visual Analytics (VA)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8000"/>
                </a:solidFill>
                <a:latin typeface="Century Gothic"/>
                <a:cs typeface="Century Gothic"/>
              </a:rPr>
              <a:t>Time-oriented </a:t>
            </a:r>
            <a:r>
              <a:rPr lang="en-US" sz="1600" dirty="0" smtClean="0">
                <a:solidFill>
                  <a:srgbClr val="008000"/>
                </a:solidFill>
                <a:latin typeface="Century Gothic"/>
                <a:cs typeface="Century Gothic"/>
              </a:rPr>
              <a:t>Data (TD)</a:t>
            </a:r>
            <a:endParaRPr lang="en-US" sz="1600" dirty="0" smtClean="0">
              <a:solidFill>
                <a:schemeClr val="accent6"/>
              </a:solidFill>
              <a:latin typeface="Century Gothic"/>
              <a:cs typeface="Century Gothic"/>
            </a:endParaRP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Diagrams      </a:t>
            </a:r>
            <a:r>
              <a:rPr lang="en-US" sz="1600" dirty="0" smtClean="0">
                <a:latin typeface="Century Gothic"/>
                <a:cs typeface="Century Gothic"/>
              </a:rPr>
              <a:t>    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15436" y="5178678"/>
            <a:ext cx="424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latin typeface="Century Gothic"/>
                <a:cs typeface="Century Gothic"/>
              </a:rPr>
              <a:t>TD</a:t>
            </a:r>
            <a:endParaRPr lang="en-US" sz="1600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9786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7" grpId="0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5321341" y="4597076"/>
            <a:ext cx="2088330" cy="2012388"/>
          </a:xfrm>
          <a:prstGeom prst="ellipse">
            <a:avLst/>
          </a:prstGeom>
          <a:noFill/>
          <a:ln w="1905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005916" y="3727688"/>
            <a:ext cx="3201166" cy="3040490"/>
          </a:xfrm>
          <a:prstGeom prst="ellipse">
            <a:avLst/>
          </a:prstGeom>
          <a:noFill/>
          <a:ln w="1905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488272" y="4455555"/>
            <a:ext cx="1511999" cy="1511999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70023" y="174416"/>
            <a:ext cx="4307502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Sets and Set Relations</a:t>
            </a:r>
            <a:endParaRPr lang="en-US" sz="2050" dirty="0">
              <a:latin typeface="Century Gothic"/>
              <a:cs typeface="Century Gothic"/>
            </a:endParaRPr>
          </a:p>
        </p:txBody>
      </p:sp>
      <p:pic>
        <p:nvPicPr>
          <p:cNvPr id="34" name="Picture 33" descr="tasksB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1529" y="990575"/>
            <a:ext cx="1571922" cy="314239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393577" y="1787639"/>
            <a:ext cx="2602007" cy="629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latin typeface="Century Gothic"/>
                <a:cs typeface="Century Gothic"/>
              </a:rPr>
              <a:t>Analyze set &amp; set 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Century Gothic"/>
                <a:cs typeface="Century Gothic"/>
              </a:rPr>
              <a:t>intersection </a:t>
            </a:r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cardinalities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438112" y="1697852"/>
            <a:ext cx="5086018" cy="826288"/>
          </a:xfrm>
          <a:prstGeom prst="roundRect">
            <a:avLst>
              <a:gd name="adj" fmla="val 0"/>
            </a:avLst>
          </a:prstGeom>
          <a:noFill/>
          <a:ln w="1905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33" name="Picture 32" descr="bil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733" y="4630500"/>
            <a:ext cx="607409" cy="681879"/>
          </a:xfrm>
          <a:prstGeom prst="rect">
            <a:avLst/>
          </a:prstGeom>
        </p:spPr>
      </p:pic>
      <p:pic>
        <p:nvPicPr>
          <p:cNvPr id="49" name="Picture 48" descr="helwig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51" y="3844673"/>
            <a:ext cx="518372" cy="724496"/>
          </a:xfrm>
          <a:prstGeom prst="rect">
            <a:avLst/>
          </a:prstGeom>
        </p:spPr>
      </p:pic>
      <p:pic>
        <p:nvPicPr>
          <p:cNvPr id="50" name="Picture 49" descr="luana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22" y="4766600"/>
            <a:ext cx="718809" cy="724496"/>
          </a:xfrm>
          <a:prstGeom prst="rect">
            <a:avLst/>
          </a:prstGeom>
        </p:spPr>
      </p:pic>
      <p:pic>
        <p:nvPicPr>
          <p:cNvPr id="51" name="Picture 50" descr="peter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8257420" y="4804077"/>
            <a:ext cx="632363" cy="687019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5660155" y="5549588"/>
            <a:ext cx="1412564" cy="724496"/>
            <a:chOff x="7734271" y="5399180"/>
            <a:chExt cx="1412564" cy="724496"/>
          </a:xfrm>
        </p:grpSpPr>
        <p:pic>
          <p:nvPicPr>
            <p:cNvPr id="58" name="Picture 57" descr="wolfgang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34271" y="5399180"/>
              <a:ext cx="673028" cy="724496"/>
            </a:xfrm>
            <a:prstGeom prst="rect">
              <a:avLst/>
            </a:prstGeom>
          </p:spPr>
        </p:pic>
        <p:pic>
          <p:nvPicPr>
            <p:cNvPr id="57" name="Picture 56" descr="silvia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5544" y="5399180"/>
              <a:ext cx="671291" cy="724496"/>
            </a:xfrm>
            <a:prstGeom prst="rect">
              <a:avLst/>
            </a:prstGeom>
          </p:spPr>
        </p:pic>
      </p:grpSp>
      <p:sp>
        <p:nvSpPr>
          <p:cNvPr id="66" name="Rounded Rectangle 65"/>
          <p:cNvSpPr/>
          <p:nvPr/>
        </p:nvSpPr>
        <p:spPr>
          <a:xfrm>
            <a:off x="5973238" y="3832022"/>
            <a:ext cx="734798" cy="782988"/>
          </a:xfrm>
          <a:prstGeom prst="roundRect">
            <a:avLst>
              <a:gd name="adj" fmla="val 0"/>
            </a:avLst>
          </a:prstGeom>
          <a:noFill/>
          <a:ln w="381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28" name="Picture 27" descr="tasksB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429" y="1781412"/>
            <a:ext cx="1746769" cy="64671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5973238" y="4616864"/>
            <a:ext cx="734798" cy="724431"/>
          </a:xfrm>
          <a:prstGeom prst="roundRect">
            <a:avLst>
              <a:gd name="adj" fmla="val 0"/>
            </a:avLst>
          </a:prstGeom>
          <a:noFill/>
          <a:ln w="381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491464" y="4766600"/>
            <a:ext cx="734798" cy="782988"/>
          </a:xfrm>
          <a:prstGeom prst="roundRect">
            <a:avLst>
              <a:gd name="adj" fmla="val 0"/>
            </a:avLst>
          </a:prstGeom>
          <a:noFill/>
          <a:ln w="381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44549" y="4766600"/>
            <a:ext cx="645234" cy="782988"/>
          </a:xfrm>
          <a:prstGeom prst="roundRect">
            <a:avLst>
              <a:gd name="adj" fmla="val 0"/>
            </a:avLst>
          </a:prstGeom>
          <a:noFill/>
          <a:ln w="381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061799" y="3975352"/>
            <a:ext cx="2864701" cy="2145498"/>
            <a:chOff x="23809" y="4502999"/>
            <a:chExt cx="2864701" cy="2145498"/>
          </a:xfrm>
        </p:grpSpPr>
        <p:sp>
          <p:nvSpPr>
            <p:cNvPr id="3" name="TextBox 2"/>
            <p:cNvSpPr txBox="1"/>
            <p:nvPr/>
          </p:nvSpPr>
          <p:spPr>
            <a:xfrm>
              <a:off x="2353822" y="5544845"/>
              <a:ext cx="534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1</a:t>
              </a:r>
              <a:endParaRPr lang="en-US" b="1" dirty="0">
                <a:latin typeface="Arial"/>
                <a:cs typeface="Arial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52044" y="5544845"/>
              <a:ext cx="534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1</a:t>
              </a:r>
              <a:endParaRPr lang="en-US" b="1" dirty="0">
                <a:latin typeface="Arial"/>
                <a:cs typeface="Arial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809" y="6279165"/>
              <a:ext cx="534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3809" y="5357046"/>
              <a:ext cx="534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Arial"/>
                  <a:cs typeface="Arial"/>
                </a:rPr>
                <a:t>1</a:t>
              </a:r>
              <a:endParaRPr lang="en-US" b="1" dirty="0">
                <a:latin typeface="Arial"/>
                <a:cs typeface="Arial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809" y="4502999"/>
              <a:ext cx="534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Arial"/>
                  <a:cs typeface="Arial"/>
                </a:rPr>
                <a:t>1</a:t>
              </a:r>
              <a:endParaRPr lang="en-US" b="1" dirty="0">
                <a:latin typeface="Arial"/>
                <a:cs typeface="Arial"/>
              </a:endParaRPr>
            </a:p>
          </p:txBody>
        </p:sp>
      </p:grpSp>
      <p:sp>
        <p:nvSpPr>
          <p:cNvPr id="38" name="Oval 37"/>
          <p:cNvSpPr/>
          <p:nvPr/>
        </p:nvSpPr>
        <p:spPr>
          <a:xfrm>
            <a:off x="5561734" y="5341295"/>
            <a:ext cx="1607544" cy="1209636"/>
          </a:xfrm>
          <a:prstGeom prst="ellipse">
            <a:avLst/>
          </a:prstGeom>
          <a:noFill/>
          <a:ln w="1905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660154" y="5534552"/>
            <a:ext cx="663773" cy="782988"/>
          </a:xfrm>
          <a:prstGeom prst="roundRect">
            <a:avLst>
              <a:gd name="adj" fmla="val 0"/>
            </a:avLst>
          </a:prstGeom>
          <a:noFill/>
          <a:ln w="381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342215" y="5534552"/>
            <a:ext cx="734798" cy="782988"/>
          </a:xfrm>
          <a:prstGeom prst="roundRect">
            <a:avLst>
              <a:gd name="adj" fmla="val 0"/>
            </a:avLst>
          </a:prstGeom>
          <a:noFill/>
          <a:ln w="381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55717" y="4118615"/>
            <a:ext cx="1130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Diagrams </a:t>
            </a:r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967749" y="3687238"/>
            <a:ext cx="82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  <a:latin typeface="Century Gothic"/>
                <a:cs typeface="Century Gothic"/>
              </a:rPr>
              <a:t>InfoVis</a:t>
            </a:r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92647" y="4561065"/>
            <a:ext cx="455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6"/>
                </a:solidFill>
                <a:latin typeface="Century Gothic"/>
                <a:cs typeface="Century Gothic"/>
              </a:rPr>
              <a:t>VA</a:t>
            </a:r>
            <a:endParaRPr lang="en-US" sz="1600" dirty="0">
              <a:solidFill>
                <a:schemeClr val="accent6"/>
              </a:solidFill>
              <a:latin typeface="Century Gothic"/>
              <a:cs typeface="Century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7994" y="5398045"/>
            <a:ext cx="4130811" cy="1265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Century Gothic"/>
                <a:cs typeface="Century Gothic"/>
              </a:rPr>
              <a:t>InfoVis</a:t>
            </a:r>
            <a:r>
              <a:rPr lang="en-US" sz="1600" dirty="0">
                <a:latin typeface="Century Gothic"/>
                <a:cs typeface="Century Gothic"/>
              </a:rPr>
              <a:t>	</a:t>
            </a:r>
            <a:r>
              <a:rPr lang="en-US" sz="1600" dirty="0" smtClean="0">
                <a:latin typeface="Century Gothic"/>
                <a:cs typeface="Century Gothic"/>
              </a:rPr>
              <a:t>            </a:t>
            </a: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accent6"/>
                </a:solidFill>
                <a:latin typeface="Century Gothic"/>
                <a:cs typeface="Century Gothic"/>
              </a:rPr>
              <a:t>Visual Analytics (VA)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8000"/>
                </a:solidFill>
                <a:latin typeface="Century Gothic"/>
                <a:cs typeface="Century Gothic"/>
              </a:rPr>
              <a:t>Time-oriented </a:t>
            </a:r>
            <a:r>
              <a:rPr lang="en-US" sz="1600" dirty="0" smtClean="0">
                <a:solidFill>
                  <a:srgbClr val="008000"/>
                </a:solidFill>
                <a:latin typeface="Century Gothic"/>
                <a:cs typeface="Century Gothic"/>
              </a:rPr>
              <a:t>Data (TD)</a:t>
            </a:r>
            <a:endParaRPr lang="en-US" sz="1600" dirty="0" smtClean="0">
              <a:solidFill>
                <a:schemeClr val="accent6"/>
              </a:solidFill>
              <a:latin typeface="Century Gothic"/>
              <a:cs typeface="Century Gothic"/>
            </a:endParaRP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Diagrams      </a:t>
            </a:r>
            <a:r>
              <a:rPr lang="en-US" sz="1600" dirty="0" smtClean="0">
                <a:latin typeface="Century Gothic"/>
                <a:cs typeface="Century Gothic"/>
              </a:rPr>
              <a:t>    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515436" y="5178678"/>
            <a:ext cx="424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latin typeface="Century Gothic"/>
                <a:cs typeface="Century Gothic"/>
              </a:rPr>
              <a:t>TD</a:t>
            </a:r>
            <a:endParaRPr lang="en-US" sz="1600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7072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7" grpId="0" animBg="1"/>
      <p:bldP spid="66" grpId="0" animBg="1"/>
      <p:bldP spid="66" grpId="1" animBg="1"/>
      <p:bldP spid="32" grpId="0" animBg="1"/>
      <p:bldP spid="32" grpId="1" animBg="1"/>
      <p:bldP spid="39" grpId="0" animBg="1"/>
      <p:bldP spid="39" grpId="1" animBg="1"/>
      <p:bldP spid="40" grpId="0" animBg="1"/>
      <p:bldP spid="40" grpId="1" animBg="1"/>
      <p:bldP spid="35" grpId="0" animBg="1"/>
      <p:bldP spid="35" grpId="1" animBg="1"/>
      <p:bldP spid="37" grpId="0" animBg="1"/>
      <p:bldP spid="3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681907"/>
              </p:ext>
            </p:extLst>
          </p:nvPr>
        </p:nvGraphicFramePr>
        <p:xfrm>
          <a:off x="539552" y="790582"/>
          <a:ext cx="8064896" cy="516636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080120"/>
                <a:gridCol w="936104"/>
                <a:gridCol w="936104"/>
                <a:gridCol w="604376"/>
                <a:gridCol w="558800"/>
                <a:gridCol w="629920"/>
                <a:gridCol w="543612"/>
                <a:gridCol w="543612"/>
                <a:gridCol w="2232248"/>
              </a:tblGrid>
              <a:tr h="5112568">
                <a:tc>
                  <a:txBody>
                    <a:bodyPr/>
                    <a:lstStyle/>
                    <a:p>
                      <a:r>
                        <a:rPr lang="de-AT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de-A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AT" sz="1800" dirty="0" smtClean="0">
                          <a:solidFill>
                            <a:schemeClr val="tx1"/>
                          </a:solidFill>
                        </a:rPr>
                        <a:t>Sex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AT" sz="1800" b="1" dirty="0" smtClean="0">
                          <a:solidFill>
                            <a:schemeClr val="tx1"/>
                          </a:solidFill>
                        </a:rPr>
                        <a:t>PhD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2014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2006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1998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1990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1997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de-AT" sz="1750" b="0" dirty="0" smtClean="0">
                          <a:solidFill>
                            <a:schemeClr val="tx1"/>
                          </a:solidFill>
                        </a:rPr>
                      </a:br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AT" sz="17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AT" sz="17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AT" sz="17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de-AT" sz="17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AT" sz="1800" b="1" dirty="0" smtClean="0">
                          <a:solidFill>
                            <a:schemeClr val="tx1"/>
                          </a:solidFill>
                        </a:rPr>
                        <a:t>Topics</a:t>
                      </a:r>
                    </a:p>
                    <a:p>
                      <a:pPr algn="l"/>
                      <a:endParaRPr lang="de-AT" sz="175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InfoVis; </a:t>
                      </a:r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VA</a:t>
                      </a:r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; </a:t>
                      </a:r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Biology; </a:t>
                      </a:r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Machine Learning</a:t>
                      </a:r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InfoVis</a:t>
                      </a:r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;</a:t>
                      </a:r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 Diagrams; Visual Languages</a:t>
                      </a:r>
                    </a:p>
                    <a:p>
                      <a:pPr algn="l"/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750" b="0" baseline="0" dirty="0" err="1" smtClean="0">
                          <a:solidFill>
                            <a:schemeClr val="tx1"/>
                          </a:solidFill>
                        </a:rPr>
                        <a:t>InfoVis</a:t>
                      </a:r>
                      <a:r>
                        <a:rPr lang="en-US" sz="1750" b="0" baseline="0" dirty="0" smtClean="0">
                          <a:solidFill>
                            <a:schemeClr val="tx1"/>
                          </a:solidFill>
                        </a:rPr>
                        <a:t>; VA; Time; Science of Interaction</a:t>
                      </a:r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IVA; SciVis; InfoVis;  Biology</a:t>
                      </a:r>
                    </a:p>
                    <a:p>
                      <a:pPr algn="l"/>
                      <a:endParaRPr lang="en-US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750" b="0" baseline="0" dirty="0" err="1" smtClean="0">
                          <a:solidFill>
                            <a:schemeClr val="tx1"/>
                          </a:solidFill>
                        </a:rPr>
                        <a:t>InfoVis</a:t>
                      </a:r>
                      <a:r>
                        <a:rPr lang="en-US" sz="1750" b="0" baseline="0" dirty="0" smtClean="0">
                          <a:solidFill>
                            <a:schemeClr val="tx1"/>
                          </a:solidFill>
                        </a:rPr>
                        <a:t>; VA; Process Management; Time</a:t>
                      </a:r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Diagrams; Logic; Visual Languages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755576" y="1268760"/>
            <a:ext cx="531580" cy="4545439"/>
            <a:chOff x="467543" y="1556792"/>
            <a:chExt cx="540001" cy="4617448"/>
          </a:xfrm>
        </p:grpSpPr>
        <p:pic>
          <p:nvPicPr>
            <p:cNvPr id="25" name="Picture 2" descr="C:\dev\EuroVis2014STAR\images\authors\bilal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7543" y="1556792"/>
              <a:ext cx="540000" cy="578118"/>
            </a:xfrm>
            <a:prstGeom prst="rect">
              <a:avLst/>
            </a:prstGeom>
            <a:noFill/>
          </p:spPr>
        </p:pic>
        <p:pic>
          <p:nvPicPr>
            <p:cNvPr id="27" name="Picture 3" descr="C:\dev\EuroVis2014STAR\images\authors\peter.png"/>
            <p:cNvPicPr>
              <a:picLocks noChangeAspect="1" noChangeArrowheads="1"/>
            </p:cNvPicPr>
            <p:nvPr/>
          </p:nvPicPr>
          <p:blipFill>
            <a:blip r:embed="rId3" cstate="print"/>
            <a:srcRect l="6690" r="13028" b="1721"/>
            <a:stretch>
              <a:fillRect/>
            </a:stretch>
          </p:blipFill>
          <p:spPr bwMode="auto">
            <a:xfrm>
              <a:off x="467544" y="5589240"/>
              <a:ext cx="540000" cy="585000"/>
            </a:xfrm>
            <a:prstGeom prst="rect">
              <a:avLst/>
            </a:prstGeom>
            <a:noFill/>
          </p:spPr>
        </p:pic>
        <p:pic>
          <p:nvPicPr>
            <p:cNvPr id="28" name="Picture 4" descr="C:\dev\EuroVis2014STAR\images\authors\silvia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7544" y="4778102"/>
              <a:ext cx="540000" cy="579773"/>
            </a:xfrm>
            <a:prstGeom prst="rect">
              <a:avLst/>
            </a:prstGeom>
            <a:noFill/>
          </p:spPr>
        </p:pic>
        <p:pic>
          <p:nvPicPr>
            <p:cNvPr id="29" name="Picture 5" descr="C:\dev\EuroVis2014STAR\images\authors\wolfgang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7544" y="3150493"/>
              <a:ext cx="540000" cy="568929"/>
            </a:xfrm>
            <a:prstGeom prst="rect">
              <a:avLst/>
            </a:prstGeom>
            <a:noFill/>
          </p:spPr>
        </p:pic>
        <p:pic>
          <p:nvPicPr>
            <p:cNvPr id="30" name="Picture 6" descr="C:\dev\EuroVis2014STAR\images\authors\helwig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7544" y="3976489"/>
              <a:ext cx="540000" cy="572438"/>
            </a:xfrm>
            <a:prstGeom prst="rect">
              <a:avLst/>
            </a:prstGeom>
            <a:noFill/>
          </p:spPr>
        </p:pic>
        <p:pic>
          <p:nvPicPr>
            <p:cNvPr id="31" name="Picture 7" descr="C:\dev\EuroVis2014STAR\images\authors\luana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7544" y="2377455"/>
              <a:ext cx="540000" cy="540000"/>
            </a:xfrm>
            <a:prstGeom prst="rect">
              <a:avLst/>
            </a:prstGeom>
            <a:noFill/>
          </p:spPr>
        </p:pic>
      </p:grpSp>
      <p:grpSp>
        <p:nvGrpSpPr>
          <p:cNvPr id="47" name="Group 46"/>
          <p:cNvGrpSpPr/>
          <p:nvPr/>
        </p:nvGrpSpPr>
        <p:grpSpPr>
          <a:xfrm>
            <a:off x="3635896" y="692696"/>
            <a:ext cx="2684656" cy="474025"/>
            <a:chOff x="3196310" y="748660"/>
            <a:chExt cx="3268258" cy="577070"/>
          </a:xfrm>
        </p:grpSpPr>
        <p:pic>
          <p:nvPicPr>
            <p:cNvPr id="41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 r="70498"/>
            <a:stretch>
              <a:fillRect/>
            </a:stretch>
          </p:blipFill>
          <p:spPr bwMode="auto">
            <a:xfrm>
              <a:off x="3196310" y="748660"/>
              <a:ext cx="511594" cy="5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572000" y="872094"/>
              <a:ext cx="588153" cy="326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10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292080" y="788306"/>
              <a:ext cx="487538" cy="481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1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888464" y="754636"/>
              <a:ext cx="576104" cy="5710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14" descr="https://pbs.twimg.com/profile_images/75323241/hiit-twitter_bigger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851920" y="787397"/>
              <a:ext cx="472695" cy="472695"/>
            </a:xfrm>
            <a:prstGeom prst="rect">
              <a:avLst/>
            </a:prstGeom>
            <a:noFill/>
          </p:spPr>
        </p:pic>
      </p:grpSp>
      <p:grpSp>
        <p:nvGrpSpPr>
          <p:cNvPr id="71" name="Group 70"/>
          <p:cNvGrpSpPr/>
          <p:nvPr/>
        </p:nvGrpSpPr>
        <p:grpSpPr>
          <a:xfrm rot="16200000">
            <a:off x="2609125" y="2226580"/>
            <a:ext cx="4680522" cy="2736306"/>
            <a:chOff x="7380312" y="1440908"/>
            <a:chExt cx="1322022" cy="3788292"/>
          </a:xfrm>
        </p:grpSpPr>
        <p:sp>
          <p:nvSpPr>
            <p:cNvPr id="72" name="Rectangle 71"/>
            <p:cNvSpPr/>
            <p:nvPr/>
          </p:nvSpPr>
          <p:spPr>
            <a:xfrm>
              <a:off x="7380312" y="1440908"/>
              <a:ext cx="1322022" cy="576063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380312" y="2230742"/>
              <a:ext cx="1322022" cy="576064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80312" y="3079095"/>
              <a:ext cx="1322022" cy="576063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380312" y="3882995"/>
              <a:ext cx="1322022" cy="576063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380312" y="4653136"/>
              <a:ext cx="1322022" cy="576064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170023" y="174416"/>
            <a:ext cx="4307502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Sets and Set Relations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3397" y="1625631"/>
            <a:ext cx="3954131" cy="33480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/>
              <a:cs typeface="Century Gothic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81640" y="2422754"/>
            <a:ext cx="4644000" cy="827997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310641" y="852515"/>
            <a:ext cx="2276763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  <a:tabLst>
                <a:tab pos="2957513" algn="l"/>
              </a:tabLst>
            </a:pPr>
            <a:r>
              <a:rPr lang="en-US" sz="1600" dirty="0" smtClean="0">
                <a:latin typeface="Century Gothic"/>
                <a:cs typeface="Century Gothic"/>
              </a:rPr>
              <a:t>Find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set intersections </a:t>
            </a:r>
          </a:p>
          <a:p>
            <a:pPr>
              <a:lnSpc>
                <a:spcPct val="110000"/>
              </a:lnSpc>
              <a:tabLst>
                <a:tab pos="2957513" algn="l"/>
              </a:tabLst>
            </a:pPr>
            <a:r>
              <a:rPr lang="en-US" sz="1600" dirty="0">
                <a:latin typeface="Century Gothic"/>
                <a:cs typeface="Century Gothic"/>
              </a:rPr>
              <a:t>o</a:t>
            </a:r>
            <a:r>
              <a:rPr lang="en-US" sz="1600" dirty="0" smtClean="0">
                <a:latin typeface="Century Gothic"/>
                <a:cs typeface="Century Gothic"/>
              </a:rPr>
              <a:t>f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a </a:t>
            </a:r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specific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set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310641" y="1709191"/>
            <a:ext cx="2690554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Find the set with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largest</a:t>
            </a:r>
            <a:r>
              <a:rPr lang="en-US" sz="1600" dirty="0" smtClean="0">
                <a:latin typeface="Century Gothic"/>
                <a:cs typeface="Century Gothic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pairwise set intersections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310641" y="3372175"/>
            <a:ext cx="2496832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latin typeface="Century Gothic"/>
                <a:cs typeface="Century Gothic"/>
              </a:rPr>
              <a:t>Analyze and compare </a:t>
            </a:r>
            <a:endParaRPr lang="en-US" sz="1600" dirty="0" smtClean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set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similarities</a:t>
            </a:r>
            <a:endParaRPr lang="en-US" sz="16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310641" y="4204874"/>
            <a:ext cx="2496832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 and compare 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set</a:t>
            </a:r>
            <a:r>
              <a:rPr lang="en-US" sz="1600" dirty="0" smtClean="0">
                <a:latin typeface="Century Gothic"/>
                <a:cs typeface="Century Gothic"/>
              </a:rPr>
              <a:t> exclusiveness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310641" y="5152839"/>
            <a:ext cx="2524934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Highlight specific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sets</a:t>
            </a:r>
            <a:r>
              <a:rPr lang="en-US" sz="1600" dirty="0" smtClean="0">
                <a:latin typeface="Century Gothic"/>
                <a:cs typeface="Century Gothic"/>
              </a:rPr>
              <a:t>, 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solidFill>
                  <a:schemeClr val="tx2"/>
                </a:solidFill>
                <a:latin typeface="Century Gothic"/>
                <a:cs typeface="Century Gothic"/>
              </a:rPr>
              <a:t>subsets</a:t>
            </a:r>
            <a:r>
              <a:rPr lang="en-US" sz="1600" dirty="0" smtClean="0">
                <a:latin typeface="Century Gothic"/>
                <a:cs typeface="Century Gothic"/>
              </a:rPr>
              <a:t>, or </a:t>
            </a:r>
            <a:r>
              <a:rPr lang="en-US" sz="1600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set relations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310641" y="6059255"/>
            <a:ext cx="2730677" cy="64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latin typeface="Century Gothic"/>
                <a:cs typeface="Century Gothic"/>
              </a:rPr>
              <a:t>Create </a:t>
            </a:r>
            <a:r>
              <a:rPr lang="en-US" sz="1600" b="1" dirty="0">
                <a:solidFill>
                  <a:srgbClr val="D4C91C"/>
                </a:solidFill>
                <a:latin typeface="Century Gothic"/>
                <a:cs typeface="Century Gothic"/>
              </a:rPr>
              <a:t>a new set </a:t>
            </a:r>
            <a:r>
              <a:rPr lang="en-US" sz="1600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 </a:t>
            </a:r>
            <a:r>
              <a:rPr lang="en-US" sz="1600" dirty="0" smtClean="0">
                <a:latin typeface="Century Gothic"/>
                <a:cs typeface="Century Gothic"/>
              </a:rPr>
              <a:t>using 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set-theoretical operations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pic>
        <p:nvPicPr>
          <p:cNvPr id="114" name="Picture 113" descr="tasks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29" y="898304"/>
            <a:ext cx="3836670" cy="5849112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402087" y="1709191"/>
            <a:ext cx="1965671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</a:t>
            </a: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inclusion relations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38662" y="2500028"/>
            <a:ext cx="2229096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</a:t>
            </a: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inclusion hierarchies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31023" y="3348729"/>
            <a:ext cx="2036735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</a:t>
            </a:r>
            <a:endParaRPr lang="en-US" sz="1600" dirty="0">
              <a:latin typeface="Century Gothic"/>
              <a:cs typeface="Century Gothic"/>
            </a:endParaRP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exclusion </a:t>
            </a:r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relations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85519" y="4204874"/>
            <a:ext cx="2282239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</a:t>
            </a:r>
            <a:endParaRPr lang="en-US" sz="1600" dirty="0">
              <a:latin typeface="Century Gothic"/>
              <a:cs typeface="Century Gothic"/>
            </a:endParaRPr>
          </a:p>
          <a:p>
            <a:pPr algn="r">
              <a:lnSpc>
                <a:spcPct val="110000"/>
              </a:lnSpc>
            </a:pPr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i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ntersection relations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40935" y="5152839"/>
            <a:ext cx="1926823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Find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intersections</a:t>
            </a:r>
            <a:endParaRPr lang="en-US" sz="1600" dirty="0" smtClean="0">
              <a:latin typeface="Century Gothic"/>
              <a:cs typeface="Century Gothic"/>
            </a:endParaRP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between </a:t>
            </a:r>
            <a:r>
              <a:rPr lang="en-US" sz="1600" i="1" dirty="0" smtClean="0">
                <a:solidFill>
                  <a:srgbClr val="FF0000"/>
                </a:solidFill>
                <a:latin typeface="Century Gothic"/>
                <a:cs typeface="Century Gothic"/>
              </a:rPr>
              <a:t>k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 sets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73960" y="6047532"/>
            <a:ext cx="2193798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Find sets involved in</a:t>
            </a: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certain intersection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14965" y="879510"/>
            <a:ext cx="1829347" cy="611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Find the </a:t>
            </a:r>
            <a:r>
              <a:rPr lang="en-US" sz="1600" b="1" dirty="0">
                <a:solidFill>
                  <a:srgbClr val="FF0000"/>
                </a:solidFill>
                <a:latin typeface="Century Gothic"/>
                <a:cs typeface="Century Gothic"/>
              </a:rPr>
              <a:t>#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of sets</a:t>
            </a:r>
            <a:endParaRPr lang="en-US" sz="1600" dirty="0">
              <a:latin typeface="Century Gothic"/>
              <a:cs typeface="Century Gothic"/>
            </a:endParaRPr>
          </a:p>
          <a:p>
            <a:pPr algn="r"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in the set family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3171" y="5040479"/>
            <a:ext cx="9144000" cy="18843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Century Gothic"/>
                <a:cs typeface="Century Gothic"/>
              </a:rPr>
              <a:t>Vienna University of Technology </a:t>
            </a:r>
          </a:p>
        </p:txBody>
      </p:sp>
      <p:sp>
        <p:nvSpPr>
          <p:cNvPr id="49" name="Rounded Rectangle 48"/>
          <p:cNvSpPr/>
          <p:nvPr/>
        </p:nvSpPr>
        <p:spPr>
          <a:xfrm rot="5400000">
            <a:off x="4883364" y="2718014"/>
            <a:ext cx="3718233" cy="48893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Century Gothic"/>
                <a:cs typeface="Century Gothic"/>
              </a:rPr>
              <a:t>Vienna University of Technology 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8689" y="783719"/>
            <a:ext cx="9144000" cy="81578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latin typeface="Century Gothic"/>
                <a:cs typeface="Century Gothic"/>
              </a:rPr>
              <a:t>Vienna University of Technology 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266223" y="1554463"/>
            <a:ext cx="4906466" cy="81578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Century Gothic"/>
                <a:cs typeface="Century Gothic"/>
              </a:rPr>
              <a:t>Vienna University of Technology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10641" y="2523474"/>
            <a:ext cx="2648917" cy="64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Analyze set &amp; set 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intersection </a:t>
            </a: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cardinalities</a:t>
            </a:r>
            <a:endParaRPr lang="en-US" sz="1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9511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3" grpId="0" animBg="1"/>
      <p:bldP spid="49" grpId="0" animBg="1"/>
      <p:bldP spid="50" grpId="0" animBg="1"/>
      <p:bldP spid="5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6440173" y="0"/>
            <a:ext cx="1" cy="6858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asks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6" y="898306"/>
            <a:ext cx="1468069" cy="5796991"/>
          </a:xfrm>
          <a:prstGeom prst="rect">
            <a:avLst/>
          </a:prstGeom>
        </p:spPr>
      </p:pic>
      <p:pic>
        <p:nvPicPr>
          <p:cNvPr id="9" name="Picture 8" descr="tasks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30" y="898305"/>
            <a:ext cx="1685239" cy="4195724"/>
          </a:xfrm>
          <a:prstGeom prst="rect">
            <a:avLst/>
          </a:prstGeom>
        </p:spPr>
      </p:pic>
      <p:pic>
        <p:nvPicPr>
          <p:cNvPr id="10" name="Picture 9" descr="tasksB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29" y="898304"/>
            <a:ext cx="3836670" cy="58491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565373" y="174416"/>
            <a:ext cx="2522961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 Attributes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70023" y="174416"/>
            <a:ext cx="4307502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Sets and Set Relations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028" y="174416"/>
            <a:ext cx="2113995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Elements</a:t>
            </a:r>
            <a:endParaRPr lang="en-US" sz="2050" dirty="0">
              <a:latin typeface="Century Gothic"/>
              <a:cs typeface="Century Gothic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151346" y="0"/>
            <a:ext cx="1" cy="6858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 flipH="1">
            <a:off x="-300572" y="-55224"/>
            <a:ext cx="2453885" cy="7055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81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 flipH="1">
            <a:off x="6438205" y="-55224"/>
            <a:ext cx="2860234" cy="7055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81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3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6440173" y="0"/>
            <a:ext cx="1" cy="6858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asks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6" y="898306"/>
            <a:ext cx="1468069" cy="5796991"/>
          </a:xfrm>
          <a:prstGeom prst="rect">
            <a:avLst/>
          </a:prstGeom>
        </p:spPr>
      </p:pic>
      <p:pic>
        <p:nvPicPr>
          <p:cNvPr id="9" name="Picture 8" descr="tasks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30" y="898305"/>
            <a:ext cx="1685239" cy="4195724"/>
          </a:xfrm>
          <a:prstGeom prst="rect">
            <a:avLst/>
          </a:prstGeom>
        </p:spPr>
      </p:pic>
      <p:pic>
        <p:nvPicPr>
          <p:cNvPr id="10" name="Picture 9" descr="tasksB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29" y="898304"/>
            <a:ext cx="3836670" cy="58491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565373" y="174416"/>
            <a:ext cx="2522961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 Attributes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70023" y="174416"/>
            <a:ext cx="4307502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Sets and Set Relations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028" y="174416"/>
            <a:ext cx="2113995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Elements</a:t>
            </a:r>
            <a:endParaRPr lang="en-US" sz="2050" dirty="0">
              <a:latin typeface="Century Gothic"/>
              <a:cs typeface="Century Gothic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151346" y="0"/>
            <a:ext cx="1" cy="6858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 flipH="1">
            <a:off x="-283864" y="-55224"/>
            <a:ext cx="6724037" cy="7055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81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34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sks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30" y="898305"/>
            <a:ext cx="1685239" cy="419572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565373" y="174416"/>
            <a:ext cx="2522961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 Attributes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700" y="969499"/>
            <a:ext cx="4955203" cy="375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  <a:tabLst>
                <a:tab pos="2957513" algn="l"/>
              </a:tabLst>
            </a:pPr>
            <a:r>
              <a:rPr lang="en-US" sz="1700" dirty="0" smtClean="0">
                <a:latin typeface="Century Gothic"/>
                <a:cs typeface="Century Gothic"/>
              </a:rPr>
              <a:t>Find the </a:t>
            </a:r>
            <a:r>
              <a:rPr lang="en-US" sz="1700" dirty="0" smtClean="0">
                <a:solidFill>
                  <a:srgbClr val="FF0000"/>
                </a:solidFill>
                <a:latin typeface="Century Gothic"/>
                <a:cs typeface="Century Gothic"/>
              </a:rPr>
              <a:t>attribute</a:t>
            </a:r>
            <a:r>
              <a:rPr lang="en-US" sz="1700" dirty="0" smtClean="0">
                <a:latin typeface="Century Gothic"/>
                <a:cs typeface="Century Gothic"/>
              </a:rPr>
              <a:t> </a:t>
            </a:r>
            <a:r>
              <a:rPr lang="en-US" sz="1700" dirty="0" smtClean="0">
                <a:solidFill>
                  <a:srgbClr val="FF0000"/>
                </a:solidFill>
                <a:latin typeface="Century Gothic"/>
                <a:cs typeface="Century Gothic"/>
              </a:rPr>
              <a:t>value </a:t>
            </a:r>
            <a:r>
              <a:rPr lang="en-US" sz="1700" dirty="0" smtClean="0">
                <a:latin typeface="Century Gothic"/>
                <a:cs typeface="Century Gothic"/>
              </a:rPr>
              <a:t>of a certain element</a:t>
            </a:r>
            <a:endParaRPr lang="en-US" sz="1700" dirty="0"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0417" y="1876311"/>
            <a:ext cx="6407486" cy="375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700" dirty="0" smtClean="0">
                <a:latin typeface="Century Gothic"/>
                <a:cs typeface="Century Gothic"/>
              </a:rPr>
              <a:t>Find the </a:t>
            </a:r>
            <a:r>
              <a:rPr lang="en-US" sz="1700" dirty="0" smtClean="0">
                <a:solidFill>
                  <a:srgbClr val="FF0000"/>
                </a:solidFill>
                <a:latin typeface="Century Gothic"/>
                <a:cs typeface="Century Gothic"/>
              </a:rPr>
              <a:t>distribution </a:t>
            </a:r>
            <a:r>
              <a:rPr lang="en-US" sz="1700" dirty="0" smtClean="0">
                <a:latin typeface="Century Gothic"/>
                <a:cs typeface="Century Gothic"/>
              </a:rPr>
              <a:t>of an attribute in a certain set or subset</a:t>
            </a:r>
            <a:endParaRPr lang="en-US" sz="17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0974" y="2767420"/>
            <a:ext cx="6026929" cy="375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700" dirty="0" smtClean="0">
                <a:latin typeface="Century Gothic"/>
                <a:cs typeface="Century Gothic"/>
              </a:rPr>
              <a:t>Compare the </a:t>
            </a:r>
            <a:r>
              <a:rPr lang="en-US" sz="1700" dirty="0" smtClean="0">
                <a:solidFill>
                  <a:srgbClr val="FF0000"/>
                </a:solidFill>
                <a:latin typeface="Century Gothic"/>
                <a:cs typeface="Century Gothic"/>
              </a:rPr>
              <a:t>attribute values </a:t>
            </a:r>
            <a:r>
              <a:rPr lang="en-US" sz="1700" dirty="0" smtClean="0">
                <a:latin typeface="Century Gothic"/>
                <a:cs typeface="Century Gothic"/>
              </a:rPr>
              <a:t>of sets or set intersections</a:t>
            </a:r>
            <a:endParaRPr lang="en-US" sz="17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71216" y="4438842"/>
            <a:ext cx="4506687" cy="663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700" dirty="0" smtClean="0">
                <a:latin typeface="Century Gothic"/>
                <a:cs typeface="Century Gothic"/>
              </a:rPr>
              <a:t>Create </a:t>
            </a:r>
            <a:r>
              <a:rPr lang="en-US" sz="1700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a new set </a:t>
            </a:r>
            <a:r>
              <a:rPr lang="en-US" sz="1700" dirty="0" smtClean="0">
                <a:latin typeface="Century Gothic"/>
                <a:cs typeface="Century Gothic"/>
              </a:rPr>
              <a:t>out of elements having</a:t>
            </a:r>
          </a:p>
          <a:p>
            <a:pPr algn="r">
              <a:lnSpc>
                <a:spcPct val="110000"/>
              </a:lnSpc>
            </a:pPr>
            <a:r>
              <a:rPr lang="en-US" sz="1700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certain attribute values</a:t>
            </a:r>
            <a:endParaRPr lang="en-US" sz="17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-1477" y="778718"/>
            <a:ext cx="9145477" cy="826288"/>
          </a:xfrm>
          <a:prstGeom prst="roundRect">
            <a:avLst>
              <a:gd name="adj" fmla="val 0"/>
            </a:avLst>
          </a:prstGeom>
          <a:noFill/>
          <a:ln w="1905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2695878" y="5627197"/>
            <a:ext cx="6275511" cy="1080000"/>
            <a:chOff x="2221417" y="5538202"/>
            <a:chExt cx="6793415" cy="1169130"/>
          </a:xfrm>
        </p:grpSpPr>
        <p:pic>
          <p:nvPicPr>
            <p:cNvPr id="33" name="Picture 32" descr="bilal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1417" y="5606240"/>
              <a:ext cx="969747" cy="1088640"/>
            </a:xfrm>
            <a:prstGeom prst="rect">
              <a:avLst/>
            </a:prstGeom>
          </p:spPr>
        </p:pic>
        <p:pic>
          <p:nvPicPr>
            <p:cNvPr id="34" name="Picture 33" descr="helwig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298" y="5538202"/>
              <a:ext cx="827595" cy="1156678"/>
            </a:xfrm>
            <a:prstGeom prst="rect">
              <a:avLst/>
            </a:prstGeom>
          </p:spPr>
        </p:pic>
        <p:pic>
          <p:nvPicPr>
            <p:cNvPr id="35" name="Picture 34" descr="luana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098" y="5538202"/>
              <a:ext cx="1147598" cy="1156678"/>
            </a:xfrm>
            <a:prstGeom prst="rect">
              <a:avLst/>
            </a:prstGeom>
          </p:spPr>
        </p:pic>
        <p:pic>
          <p:nvPicPr>
            <p:cNvPr id="36" name="Picture 35" descr="peter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8005246" y="5610364"/>
              <a:ext cx="1009586" cy="1096845"/>
            </a:xfrm>
            <a:prstGeom prst="rect">
              <a:avLst/>
            </a:prstGeom>
          </p:spPr>
        </p:pic>
        <p:pic>
          <p:nvPicPr>
            <p:cNvPr id="37" name="Picture 36" descr="silvia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995" y="5538202"/>
              <a:ext cx="1071735" cy="1156678"/>
            </a:xfrm>
            <a:prstGeom prst="rect">
              <a:avLst/>
            </a:prstGeom>
          </p:spPr>
        </p:pic>
        <p:pic>
          <p:nvPicPr>
            <p:cNvPr id="38" name="Picture 37" descr="wolfgang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102" y="5550654"/>
              <a:ext cx="1124150" cy="1156678"/>
            </a:xfrm>
            <a:prstGeom prst="rect">
              <a:avLst/>
            </a:prstGeom>
          </p:spPr>
        </p:pic>
      </p:grpSp>
      <p:sp>
        <p:nvSpPr>
          <p:cNvPr id="39" name="Rectangle 38"/>
          <p:cNvSpPr/>
          <p:nvPr/>
        </p:nvSpPr>
        <p:spPr>
          <a:xfrm>
            <a:off x="2606604" y="5652629"/>
            <a:ext cx="970969" cy="105699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722874" y="5652629"/>
            <a:ext cx="1089631" cy="105699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974879" y="5652629"/>
            <a:ext cx="1089631" cy="105699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779088" y="5652629"/>
            <a:ext cx="1097024" cy="105699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09530" y="5652629"/>
            <a:ext cx="1097024" cy="105699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662763" y="5652629"/>
            <a:ext cx="1011833" cy="105699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7325" y="5851634"/>
            <a:ext cx="8534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Century Gothic"/>
                <a:cs typeface="Century Gothic"/>
              </a:rPr>
              <a:t>age </a:t>
            </a:r>
            <a:endParaRPr lang="en-US" sz="2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75832" y="3586621"/>
            <a:ext cx="5402071" cy="663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700" dirty="0" smtClean="0">
                <a:latin typeface="Century Gothic"/>
                <a:cs typeface="Century Gothic"/>
              </a:rPr>
              <a:t>Analyze the </a:t>
            </a:r>
            <a:r>
              <a:rPr lang="en-US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set memberships </a:t>
            </a:r>
            <a:r>
              <a:rPr lang="en-US" sz="1700" dirty="0" smtClean="0">
                <a:latin typeface="Century Gothic"/>
                <a:cs typeface="Century Gothic"/>
              </a:rPr>
              <a:t>for elements having</a:t>
            </a:r>
          </a:p>
          <a:p>
            <a:pPr algn="r">
              <a:lnSpc>
                <a:spcPct val="110000"/>
              </a:lnSpc>
            </a:pPr>
            <a:r>
              <a:rPr lang="en-US" sz="1700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certain </a:t>
            </a:r>
            <a:r>
              <a:rPr lang="en-US" sz="1700" b="1" dirty="0">
                <a:solidFill>
                  <a:srgbClr val="D4C91C"/>
                </a:solidFill>
                <a:latin typeface="Century Gothic"/>
                <a:cs typeface="Century Gothic"/>
              </a:rPr>
              <a:t>attribute </a:t>
            </a:r>
            <a:r>
              <a:rPr lang="en-US" sz="1700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values</a:t>
            </a:r>
            <a:endParaRPr lang="en-US" sz="17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4855" y="5493927"/>
            <a:ext cx="1126362" cy="12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1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20"/>
                            </p:stCondLst>
                            <p:childTnLst>
                              <p:par>
                                <p:cTn id="30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8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4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"/>
                            </p:stCondLst>
                            <p:childTnLst>
                              <p:par>
                                <p:cTn id="45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60"/>
                            </p:stCondLst>
                            <p:childTnLst>
                              <p:par>
                                <p:cTn id="48" presetID="1" presetClass="entr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4" grpId="2" animBg="1"/>
      <p:bldP spid="44" grpId="3" animBg="1"/>
      <p:bldP spid="44" grpId="4" animBg="1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sks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30" y="898305"/>
            <a:ext cx="1685239" cy="419572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565373" y="174416"/>
            <a:ext cx="2522961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 Attributes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700" y="969499"/>
            <a:ext cx="4955203" cy="375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  <a:tabLst>
                <a:tab pos="2957513" algn="l"/>
              </a:tabLst>
            </a:pPr>
            <a:r>
              <a:rPr lang="en-US" sz="1700" dirty="0" smtClean="0">
                <a:latin typeface="Century Gothic"/>
                <a:cs typeface="Century Gothic"/>
              </a:rPr>
              <a:t>Find the </a:t>
            </a:r>
            <a:r>
              <a:rPr lang="en-US" sz="1700" dirty="0" smtClean="0">
                <a:solidFill>
                  <a:srgbClr val="FF0000"/>
                </a:solidFill>
                <a:latin typeface="Century Gothic"/>
                <a:cs typeface="Century Gothic"/>
              </a:rPr>
              <a:t>attribute</a:t>
            </a:r>
            <a:r>
              <a:rPr lang="en-US" sz="1700" dirty="0" smtClean="0">
                <a:latin typeface="Century Gothic"/>
                <a:cs typeface="Century Gothic"/>
              </a:rPr>
              <a:t> </a:t>
            </a:r>
            <a:r>
              <a:rPr lang="en-US" sz="1700" dirty="0" smtClean="0">
                <a:solidFill>
                  <a:srgbClr val="FF0000"/>
                </a:solidFill>
                <a:latin typeface="Century Gothic"/>
                <a:cs typeface="Century Gothic"/>
              </a:rPr>
              <a:t>value </a:t>
            </a:r>
            <a:r>
              <a:rPr lang="en-US" sz="1700" dirty="0" smtClean="0">
                <a:latin typeface="Century Gothic"/>
                <a:cs typeface="Century Gothic"/>
              </a:rPr>
              <a:t>of a certain element</a:t>
            </a:r>
            <a:endParaRPr lang="en-US" sz="1700" dirty="0"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0417" y="1876311"/>
            <a:ext cx="6407486" cy="375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700" dirty="0" smtClean="0">
                <a:latin typeface="Century Gothic"/>
                <a:cs typeface="Century Gothic"/>
              </a:rPr>
              <a:t>Find the </a:t>
            </a:r>
            <a:r>
              <a:rPr lang="en-US" sz="1700" dirty="0" smtClean="0">
                <a:solidFill>
                  <a:srgbClr val="FF0000"/>
                </a:solidFill>
                <a:latin typeface="Century Gothic"/>
                <a:cs typeface="Century Gothic"/>
              </a:rPr>
              <a:t>distribution </a:t>
            </a:r>
            <a:r>
              <a:rPr lang="en-US" sz="1700" dirty="0" smtClean="0">
                <a:latin typeface="Century Gothic"/>
                <a:cs typeface="Century Gothic"/>
              </a:rPr>
              <a:t>of an attribute in a certain set or subset</a:t>
            </a:r>
            <a:endParaRPr lang="en-US" sz="17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0974" y="2767420"/>
            <a:ext cx="6026929" cy="375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700" dirty="0" smtClean="0">
                <a:latin typeface="Century Gothic"/>
                <a:cs typeface="Century Gothic"/>
              </a:rPr>
              <a:t>Compare the </a:t>
            </a:r>
            <a:r>
              <a:rPr lang="en-US" sz="1700" dirty="0" smtClean="0">
                <a:solidFill>
                  <a:srgbClr val="FF0000"/>
                </a:solidFill>
                <a:latin typeface="Century Gothic"/>
                <a:cs typeface="Century Gothic"/>
              </a:rPr>
              <a:t>attribute values </a:t>
            </a:r>
            <a:r>
              <a:rPr lang="en-US" sz="1700" dirty="0" smtClean="0">
                <a:latin typeface="Century Gothic"/>
                <a:cs typeface="Century Gothic"/>
              </a:rPr>
              <a:t>of sets or set intersections</a:t>
            </a:r>
            <a:endParaRPr lang="en-US" sz="17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75832" y="3549273"/>
            <a:ext cx="5402071" cy="663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700" dirty="0" smtClean="0">
                <a:latin typeface="Century Gothic"/>
                <a:cs typeface="Century Gothic"/>
              </a:rPr>
              <a:t>Analyze the </a:t>
            </a:r>
            <a:r>
              <a:rPr lang="en-US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set memberships </a:t>
            </a:r>
            <a:r>
              <a:rPr lang="en-US" sz="1700" dirty="0" smtClean="0">
                <a:latin typeface="Century Gothic"/>
                <a:cs typeface="Century Gothic"/>
              </a:rPr>
              <a:t>for elements having</a:t>
            </a:r>
          </a:p>
          <a:p>
            <a:pPr algn="r">
              <a:lnSpc>
                <a:spcPct val="110000"/>
              </a:lnSpc>
            </a:pPr>
            <a:r>
              <a:rPr lang="en-US" sz="1700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certain </a:t>
            </a:r>
            <a:r>
              <a:rPr lang="en-US" sz="1700" b="1" dirty="0">
                <a:solidFill>
                  <a:srgbClr val="D4C91C"/>
                </a:solidFill>
                <a:latin typeface="Century Gothic"/>
                <a:cs typeface="Century Gothic"/>
              </a:rPr>
              <a:t>attribute </a:t>
            </a:r>
            <a:r>
              <a:rPr lang="en-US" sz="1700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values</a:t>
            </a:r>
            <a:endParaRPr lang="en-US" sz="17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71216" y="4438842"/>
            <a:ext cx="4506687" cy="663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700" dirty="0" smtClean="0">
                <a:latin typeface="Century Gothic"/>
                <a:cs typeface="Century Gothic"/>
              </a:rPr>
              <a:t>Create </a:t>
            </a:r>
            <a:r>
              <a:rPr lang="en-US" sz="1700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a new set </a:t>
            </a:r>
            <a:r>
              <a:rPr lang="en-US" sz="1700" dirty="0" smtClean="0">
                <a:latin typeface="Century Gothic"/>
                <a:cs typeface="Century Gothic"/>
              </a:rPr>
              <a:t>out of elements having</a:t>
            </a:r>
          </a:p>
          <a:p>
            <a:pPr algn="r">
              <a:lnSpc>
                <a:spcPct val="110000"/>
              </a:lnSpc>
            </a:pPr>
            <a:r>
              <a:rPr lang="en-US" sz="1700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certain attribute values</a:t>
            </a:r>
            <a:endParaRPr lang="en-US" sz="17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-1477" y="1681166"/>
            <a:ext cx="9145477" cy="826288"/>
          </a:xfrm>
          <a:prstGeom prst="roundRect">
            <a:avLst>
              <a:gd name="adj" fmla="val 0"/>
            </a:avLst>
          </a:prstGeom>
          <a:noFill/>
          <a:ln w="1905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2695878" y="5627197"/>
            <a:ext cx="6275511" cy="1080000"/>
            <a:chOff x="2221417" y="5538202"/>
            <a:chExt cx="6793415" cy="1169130"/>
          </a:xfrm>
        </p:grpSpPr>
        <p:pic>
          <p:nvPicPr>
            <p:cNvPr id="33" name="Picture 32" descr="bilal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1417" y="5606240"/>
              <a:ext cx="969747" cy="1088640"/>
            </a:xfrm>
            <a:prstGeom prst="rect">
              <a:avLst/>
            </a:prstGeom>
          </p:spPr>
        </p:pic>
        <p:pic>
          <p:nvPicPr>
            <p:cNvPr id="34" name="Picture 33" descr="helwig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298" y="5538202"/>
              <a:ext cx="827595" cy="1156678"/>
            </a:xfrm>
            <a:prstGeom prst="rect">
              <a:avLst/>
            </a:prstGeom>
          </p:spPr>
        </p:pic>
        <p:pic>
          <p:nvPicPr>
            <p:cNvPr id="35" name="Picture 34" descr="luana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098" y="5538202"/>
              <a:ext cx="1147598" cy="1156678"/>
            </a:xfrm>
            <a:prstGeom prst="rect">
              <a:avLst/>
            </a:prstGeom>
          </p:spPr>
        </p:pic>
        <p:pic>
          <p:nvPicPr>
            <p:cNvPr id="36" name="Picture 35" descr="peter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8005246" y="5610364"/>
              <a:ext cx="1009586" cy="1096845"/>
            </a:xfrm>
            <a:prstGeom prst="rect">
              <a:avLst/>
            </a:prstGeom>
          </p:spPr>
        </p:pic>
        <p:pic>
          <p:nvPicPr>
            <p:cNvPr id="37" name="Picture 36" descr="silvia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995" y="5538202"/>
              <a:ext cx="1071735" cy="1156678"/>
            </a:xfrm>
            <a:prstGeom prst="rect">
              <a:avLst/>
            </a:prstGeom>
          </p:spPr>
        </p:pic>
        <p:pic>
          <p:nvPicPr>
            <p:cNvPr id="38" name="Picture 37" descr="wolfgang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102" y="5550654"/>
              <a:ext cx="1124150" cy="1156678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579039" y="5065598"/>
            <a:ext cx="137730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Century Gothic"/>
                <a:cs typeface="Century Gothic"/>
              </a:rPr>
              <a:t>g</a:t>
            </a:r>
            <a:r>
              <a:rPr lang="en-US" sz="2600" dirty="0" smtClean="0">
                <a:solidFill>
                  <a:srgbClr val="FF0000"/>
                </a:solidFill>
                <a:latin typeface="Century Gothic"/>
                <a:cs typeface="Century Gothic"/>
              </a:rPr>
              <a:t>ender</a:t>
            </a:r>
            <a:endParaRPr lang="en-US" sz="26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34756" y="5784840"/>
            <a:ext cx="859162" cy="719999"/>
            <a:chOff x="397235" y="5928948"/>
            <a:chExt cx="549000" cy="1080000"/>
          </a:xfrm>
        </p:grpSpPr>
        <p:sp>
          <p:nvSpPr>
            <p:cNvPr id="25" name="Rounded Rectangle 24"/>
            <p:cNvSpPr/>
            <p:nvPr/>
          </p:nvSpPr>
          <p:spPr>
            <a:xfrm>
              <a:off x="397235" y="6468948"/>
              <a:ext cx="246219" cy="540000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700016" y="5928948"/>
              <a:ext cx="246219" cy="1080000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67328" y="6463402"/>
            <a:ext cx="283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Century Gothic"/>
                <a:cs typeface="Century Gothic"/>
              </a:rPr>
              <a:t>F</a:t>
            </a:r>
            <a:endParaRPr lang="en-US" sz="1600" b="1" dirty="0">
              <a:solidFill>
                <a:schemeClr val="accent2"/>
              </a:solidFill>
              <a:latin typeface="Century Gothic"/>
              <a:cs typeface="Century Gothic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38331" y="6465394"/>
            <a:ext cx="36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latin typeface="Century Gothic"/>
                <a:cs typeface="Century Gothic"/>
              </a:rPr>
              <a:t>M</a:t>
            </a:r>
            <a:endParaRPr lang="en-US" sz="1600" b="1" dirty="0">
              <a:solidFill>
                <a:schemeClr val="tx2"/>
              </a:solidFill>
              <a:latin typeface="Century Gothic"/>
              <a:cs typeface="Century Gothic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6022" y="5905600"/>
            <a:ext cx="295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chemeClr val="accent2"/>
                </a:solidFill>
                <a:latin typeface="Century Gothic"/>
                <a:cs typeface="Century Gothic"/>
              </a:rPr>
              <a:t>2</a:t>
            </a:r>
            <a:endParaRPr lang="en-US" sz="1200" i="1" dirty="0">
              <a:solidFill>
                <a:schemeClr val="accent2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67787" y="5555337"/>
            <a:ext cx="295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chemeClr val="tx2"/>
                </a:solidFill>
                <a:latin typeface="Century Gothic"/>
                <a:cs typeface="Century Gothic"/>
              </a:rPr>
              <a:t>4</a:t>
            </a:r>
            <a:endParaRPr lang="en-US" sz="1200" i="1" dirty="0">
              <a:solidFill>
                <a:schemeClr val="tx2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8098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" grpId="0"/>
      <p:bldP spid="27" grpId="0"/>
      <p:bldP spid="28" grpId="0"/>
      <p:bldP spid="30" grpId="0"/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sks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30" y="898305"/>
            <a:ext cx="1685239" cy="419572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565373" y="174416"/>
            <a:ext cx="2522961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 Attributes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700" y="969499"/>
            <a:ext cx="4955203" cy="375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  <a:tabLst>
                <a:tab pos="2957513" algn="l"/>
              </a:tabLst>
            </a:pPr>
            <a:r>
              <a:rPr lang="en-US" sz="1700" dirty="0" smtClean="0">
                <a:latin typeface="Century Gothic"/>
                <a:cs typeface="Century Gothic"/>
              </a:rPr>
              <a:t>Find the </a:t>
            </a:r>
            <a:r>
              <a:rPr lang="en-US" sz="1700" dirty="0" smtClean="0">
                <a:solidFill>
                  <a:srgbClr val="FF0000"/>
                </a:solidFill>
                <a:latin typeface="Century Gothic"/>
                <a:cs typeface="Century Gothic"/>
              </a:rPr>
              <a:t>attribute</a:t>
            </a:r>
            <a:r>
              <a:rPr lang="en-US" sz="1700" dirty="0" smtClean="0">
                <a:latin typeface="Century Gothic"/>
                <a:cs typeface="Century Gothic"/>
              </a:rPr>
              <a:t> </a:t>
            </a:r>
            <a:r>
              <a:rPr lang="en-US" sz="1700" dirty="0">
                <a:solidFill>
                  <a:srgbClr val="FF0000"/>
                </a:solidFill>
                <a:latin typeface="Century Gothic"/>
                <a:cs typeface="Century Gothic"/>
              </a:rPr>
              <a:t>value </a:t>
            </a:r>
            <a:r>
              <a:rPr lang="en-US" sz="1700" dirty="0" smtClean="0">
                <a:latin typeface="Century Gothic"/>
                <a:cs typeface="Century Gothic"/>
              </a:rPr>
              <a:t>of a certain element</a:t>
            </a:r>
            <a:endParaRPr lang="en-US" sz="1700" dirty="0"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0417" y="1876311"/>
            <a:ext cx="6407486" cy="375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700" dirty="0" smtClean="0">
                <a:latin typeface="Century Gothic"/>
                <a:cs typeface="Century Gothic"/>
              </a:rPr>
              <a:t>Find the </a:t>
            </a:r>
            <a:r>
              <a:rPr lang="en-US" sz="1700" dirty="0" smtClean="0">
                <a:solidFill>
                  <a:srgbClr val="FF0000"/>
                </a:solidFill>
                <a:latin typeface="Century Gothic"/>
                <a:cs typeface="Century Gothic"/>
              </a:rPr>
              <a:t>distribution </a:t>
            </a:r>
            <a:r>
              <a:rPr lang="en-US" sz="1700" dirty="0" smtClean="0">
                <a:latin typeface="Century Gothic"/>
                <a:cs typeface="Century Gothic"/>
              </a:rPr>
              <a:t>of an attribute in a certain set or subset</a:t>
            </a:r>
            <a:endParaRPr lang="en-US" sz="17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0974" y="2767420"/>
            <a:ext cx="6026929" cy="375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700" dirty="0" smtClean="0">
                <a:latin typeface="Century Gothic"/>
                <a:cs typeface="Century Gothic"/>
              </a:rPr>
              <a:t>Compare the </a:t>
            </a:r>
            <a:r>
              <a:rPr lang="en-US" sz="1700" dirty="0" smtClean="0">
                <a:solidFill>
                  <a:srgbClr val="FF0000"/>
                </a:solidFill>
                <a:latin typeface="Century Gothic"/>
                <a:cs typeface="Century Gothic"/>
              </a:rPr>
              <a:t>attribute values </a:t>
            </a:r>
            <a:r>
              <a:rPr lang="en-US" sz="1700" dirty="0" smtClean="0">
                <a:latin typeface="Century Gothic"/>
                <a:cs typeface="Century Gothic"/>
              </a:rPr>
              <a:t>of sets or set intersections</a:t>
            </a:r>
            <a:endParaRPr lang="en-US" sz="17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71216" y="4438842"/>
            <a:ext cx="4506687" cy="663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700" dirty="0" smtClean="0">
                <a:latin typeface="Century Gothic"/>
                <a:cs typeface="Century Gothic"/>
              </a:rPr>
              <a:t>Create </a:t>
            </a:r>
            <a:r>
              <a:rPr lang="en-US" sz="1700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a new set </a:t>
            </a:r>
            <a:r>
              <a:rPr lang="en-US" sz="1700" dirty="0" smtClean="0">
                <a:latin typeface="Century Gothic"/>
                <a:cs typeface="Century Gothic"/>
              </a:rPr>
              <a:t>out of elements having</a:t>
            </a:r>
          </a:p>
          <a:p>
            <a:pPr algn="r">
              <a:lnSpc>
                <a:spcPct val="110000"/>
              </a:lnSpc>
            </a:pPr>
            <a:r>
              <a:rPr lang="en-US" sz="1700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certain attribute values</a:t>
            </a:r>
            <a:endParaRPr lang="en-US" sz="17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9" name="Rounded Rectangle 28"/>
          <p:cNvSpPr/>
          <p:nvPr/>
        </p:nvSpPr>
        <p:spPr>
          <a:xfrm flipV="1">
            <a:off x="188132" y="1680653"/>
            <a:ext cx="8783257" cy="3619150"/>
          </a:xfrm>
          <a:prstGeom prst="roundRect">
            <a:avLst>
              <a:gd name="adj" fmla="val 0"/>
            </a:avLst>
          </a:prstGeom>
          <a:noFill/>
          <a:ln w="57150" cmpd="sng">
            <a:solidFill>
              <a:srgbClr val="F1E73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2695878" y="5627197"/>
            <a:ext cx="6275511" cy="1080000"/>
            <a:chOff x="2221417" y="5538202"/>
            <a:chExt cx="6793415" cy="1169130"/>
          </a:xfrm>
        </p:grpSpPr>
        <p:pic>
          <p:nvPicPr>
            <p:cNvPr id="33" name="Picture 32" descr="bilal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1417" y="5606240"/>
              <a:ext cx="969747" cy="1088640"/>
            </a:xfrm>
            <a:prstGeom prst="rect">
              <a:avLst/>
            </a:prstGeom>
          </p:spPr>
        </p:pic>
        <p:pic>
          <p:nvPicPr>
            <p:cNvPr id="34" name="Picture 33" descr="helwig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298" y="5538202"/>
              <a:ext cx="827595" cy="1156678"/>
            </a:xfrm>
            <a:prstGeom prst="rect">
              <a:avLst/>
            </a:prstGeom>
          </p:spPr>
        </p:pic>
        <p:pic>
          <p:nvPicPr>
            <p:cNvPr id="35" name="Picture 34" descr="luana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098" y="5538202"/>
              <a:ext cx="1147598" cy="1156678"/>
            </a:xfrm>
            <a:prstGeom prst="rect">
              <a:avLst/>
            </a:prstGeom>
          </p:spPr>
        </p:pic>
        <p:pic>
          <p:nvPicPr>
            <p:cNvPr id="36" name="Picture 35" descr="peter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8005246" y="5610364"/>
              <a:ext cx="1009586" cy="1096845"/>
            </a:xfrm>
            <a:prstGeom prst="rect">
              <a:avLst/>
            </a:prstGeom>
          </p:spPr>
        </p:pic>
        <p:pic>
          <p:nvPicPr>
            <p:cNvPr id="37" name="Picture 36" descr="silvia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995" y="5538202"/>
              <a:ext cx="1071735" cy="1156678"/>
            </a:xfrm>
            <a:prstGeom prst="rect">
              <a:avLst/>
            </a:prstGeom>
          </p:spPr>
        </p:pic>
        <p:pic>
          <p:nvPicPr>
            <p:cNvPr id="38" name="Picture 37" descr="wolfgang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102" y="5550654"/>
              <a:ext cx="1124150" cy="1156678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0" y="3532853"/>
            <a:ext cx="9145477" cy="826288"/>
          </a:xfrm>
          <a:prstGeom prst="roundRect">
            <a:avLst>
              <a:gd name="adj" fmla="val 0"/>
            </a:avLst>
          </a:prstGeom>
          <a:noFill/>
          <a:ln w="1905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75832" y="3586621"/>
            <a:ext cx="5402071" cy="663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700" dirty="0" smtClean="0">
                <a:latin typeface="Century Gothic"/>
                <a:cs typeface="Century Gothic"/>
              </a:rPr>
              <a:t>Analyze the </a:t>
            </a:r>
            <a:r>
              <a:rPr lang="en-US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set memberships </a:t>
            </a:r>
            <a:r>
              <a:rPr lang="en-US" sz="1700" dirty="0" smtClean="0">
                <a:latin typeface="Century Gothic"/>
                <a:cs typeface="Century Gothic"/>
              </a:rPr>
              <a:t>for elements having</a:t>
            </a:r>
          </a:p>
          <a:p>
            <a:pPr algn="r">
              <a:lnSpc>
                <a:spcPct val="110000"/>
              </a:lnSpc>
            </a:pPr>
            <a:r>
              <a:rPr lang="en-US" sz="1700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certain </a:t>
            </a:r>
            <a:r>
              <a:rPr lang="en-US" sz="1700" b="1" dirty="0">
                <a:solidFill>
                  <a:srgbClr val="D4C91C"/>
                </a:solidFill>
                <a:latin typeface="Century Gothic"/>
                <a:cs typeface="Century Gothic"/>
              </a:rPr>
              <a:t>attribute </a:t>
            </a:r>
            <a:r>
              <a:rPr lang="en-US" sz="1700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values</a:t>
            </a:r>
            <a:endParaRPr lang="en-US" sz="17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2541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7999" y="899372"/>
            <a:ext cx="5402071" cy="663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700" dirty="0" smtClean="0">
                <a:latin typeface="Century Gothic"/>
                <a:cs typeface="Century Gothic"/>
              </a:rPr>
              <a:t>Analyze the </a:t>
            </a:r>
            <a:r>
              <a:rPr lang="en-US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set memberships </a:t>
            </a:r>
            <a:r>
              <a:rPr lang="en-US" sz="1700" dirty="0" smtClean="0">
                <a:latin typeface="Century Gothic"/>
                <a:cs typeface="Century Gothic"/>
              </a:rPr>
              <a:t>for elements having</a:t>
            </a:r>
          </a:p>
          <a:p>
            <a:pPr algn="r">
              <a:lnSpc>
                <a:spcPct val="110000"/>
              </a:lnSpc>
            </a:pPr>
            <a:r>
              <a:rPr lang="en-US" sz="1700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certain attribute values</a:t>
            </a:r>
            <a:endParaRPr lang="en-US" sz="17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 descr="tasksC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1697" y="899372"/>
            <a:ext cx="1685239" cy="69711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167" y="864278"/>
            <a:ext cx="9145477" cy="826288"/>
          </a:xfrm>
          <a:prstGeom prst="roundRect">
            <a:avLst>
              <a:gd name="adj" fmla="val 0"/>
            </a:avLst>
          </a:prstGeom>
          <a:noFill/>
          <a:ln w="1905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65373" y="174416"/>
            <a:ext cx="2522961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 Attributes</a:t>
            </a:r>
            <a:endParaRPr lang="en-US" sz="2050" dirty="0">
              <a:latin typeface="Century Gothic"/>
              <a:cs typeface="Century Gothic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006847" y="3727688"/>
            <a:ext cx="3994355" cy="3040490"/>
            <a:chOff x="4756212" y="3694264"/>
            <a:chExt cx="3994355" cy="3040490"/>
          </a:xfrm>
        </p:grpSpPr>
        <p:sp>
          <p:nvSpPr>
            <p:cNvPr id="27" name="Oval 26"/>
            <p:cNvSpPr/>
            <p:nvPr/>
          </p:nvSpPr>
          <p:spPr>
            <a:xfrm>
              <a:off x="5312030" y="5307871"/>
              <a:ext cx="1607544" cy="1209636"/>
            </a:xfrm>
            <a:prstGeom prst="ellipse">
              <a:avLst/>
            </a:prstGeom>
            <a:noFill/>
            <a:ln w="1905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bilal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098" y="4597076"/>
              <a:ext cx="607409" cy="681879"/>
            </a:xfrm>
            <a:prstGeom prst="rect">
              <a:avLst/>
            </a:prstGeom>
          </p:spPr>
        </p:pic>
        <p:pic>
          <p:nvPicPr>
            <p:cNvPr id="29" name="Picture 28" descr="helwig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6616" y="3811249"/>
              <a:ext cx="518372" cy="724496"/>
            </a:xfrm>
            <a:prstGeom prst="rect">
              <a:avLst/>
            </a:prstGeom>
          </p:spPr>
        </p:pic>
        <p:pic>
          <p:nvPicPr>
            <p:cNvPr id="30" name="Picture 29" descr="luana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987" y="4733176"/>
              <a:ext cx="718809" cy="724496"/>
            </a:xfrm>
            <a:prstGeom prst="rect">
              <a:avLst/>
            </a:prstGeom>
          </p:spPr>
        </p:pic>
        <p:pic>
          <p:nvPicPr>
            <p:cNvPr id="31" name="Picture 30" descr="peter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8006785" y="4770653"/>
              <a:ext cx="632363" cy="687019"/>
            </a:xfrm>
            <a:prstGeom prst="rect">
              <a:avLst/>
            </a:prstGeom>
          </p:spPr>
        </p:pic>
        <p:grpSp>
          <p:nvGrpSpPr>
            <p:cNvPr id="32" name="Group 31"/>
            <p:cNvGrpSpPr/>
            <p:nvPr/>
          </p:nvGrpSpPr>
          <p:grpSpPr>
            <a:xfrm>
              <a:off x="5409520" y="5516164"/>
              <a:ext cx="1412564" cy="724496"/>
              <a:chOff x="7734271" y="5399180"/>
              <a:chExt cx="1412564" cy="724496"/>
            </a:xfrm>
          </p:grpSpPr>
          <p:pic>
            <p:nvPicPr>
              <p:cNvPr id="36" name="Picture 35" descr="silvia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5544" y="5399180"/>
                <a:ext cx="671291" cy="724496"/>
              </a:xfrm>
              <a:prstGeom prst="rect">
                <a:avLst/>
              </a:prstGeom>
            </p:spPr>
          </p:pic>
          <p:pic>
            <p:nvPicPr>
              <p:cNvPr id="37" name="Picture 36" descr="wolfgang.png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34271" y="5399180"/>
                <a:ext cx="673028" cy="724496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/>
            <p:nvPr/>
          </p:nvSpPr>
          <p:spPr>
            <a:xfrm>
              <a:off x="5071637" y="4563652"/>
              <a:ext cx="2088330" cy="2012388"/>
            </a:xfrm>
            <a:prstGeom prst="ellipse">
              <a:avLst/>
            </a:prstGeom>
            <a:noFill/>
            <a:ln w="19050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756212" y="3694264"/>
              <a:ext cx="3201166" cy="304049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238568" y="4422131"/>
              <a:ext cx="1511999" cy="1511999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Oval 41"/>
          <p:cNvSpPr/>
          <p:nvPr/>
        </p:nvSpPr>
        <p:spPr>
          <a:xfrm>
            <a:off x="5010265" y="3710976"/>
            <a:ext cx="3201166" cy="3040490"/>
          </a:xfrm>
          <a:prstGeom prst="ellipse">
            <a:avLst/>
          </a:prstGeom>
          <a:noFill/>
          <a:ln w="762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489203" y="4442731"/>
            <a:ext cx="1511999" cy="151199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489203" y="4766600"/>
            <a:ext cx="734798" cy="724496"/>
          </a:xfrm>
          <a:prstGeom prst="roundRect">
            <a:avLst>
              <a:gd name="adj" fmla="val 0"/>
            </a:avLst>
          </a:prstGeom>
          <a:noFill/>
          <a:ln w="381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5324291" y="4599068"/>
            <a:ext cx="2088330" cy="2012388"/>
          </a:xfrm>
          <a:prstGeom prst="ellipse">
            <a:avLst/>
          </a:prstGeom>
          <a:noFill/>
          <a:ln w="762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564684" y="5343287"/>
            <a:ext cx="1607544" cy="1209636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377447" y="5524915"/>
            <a:ext cx="679822" cy="755539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750946" y="2014014"/>
            <a:ext cx="33465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set memberships</a:t>
            </a:r>
            <a:r>
              <a:rPr lang="en-US" sz="1500" dirty="0">
                <a:latin typeface="Century Gothic"/>
                <a:cs typeface="Century Gothic"/>
              </a:rPr>
              <a:t> </a:t>
            </a:r>
            <a:r>
              <a:rPr lang="en-US" sz="1500" dirty="0" smtClean="0">
                <a:latin typeface="Century Gothic"/>
                <a:cs typeface="Century Gothic"/>
              </a:rPr>
              <a:t>= research areas</a:t>
            </a:r>
            <a:endParaRPr lang="en-US" sz="1500" dirty="0">
              <a:latin typeface="Century Gothic"/>
              <a:cs typeface="Century Gothic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50946" y="2385933"/>
            <a:ext cx="19482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Century Gothic"/>
                <a:cs typeface="Century Gothic"/>
              </a:rPr>
              <a:t>e</a:t>
            </a:r>
            <a:r>
              <a:rPr lang="en-US" sz="1500" dirty="0" smtClean="0">
                <a:solidFill>
                  <a:srgbClr val="000000"/>
                </a:solidFill>
                <a:latin typeface="Century Gothic"/>
                <a:cs typeface="Century Gothic"/>
              </a:rPr>
              <a:t>lements = authors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750946" y="2757851"/>
            <a:ext cx="24155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D4C91C"/>
                </a:solidFill>
                <a:latin typeface="Century Gothic"/>
                <a:cs typeface="Century Gothic"/>
              </a:rPr>
              <a:t>attribute </a:t>
            </a:r>
            <a:r>
              <a:rPr lang="en-US" sz="1500" b="1" dirty="0" smtClean="0">
                <a:solidFill>
                  <a:srgbClr val="D4C91C"/>
                </a:solidFill>
                <a:latin typeface="Century Gothic"/>
                <a:cs typeface="Century Gothic"/>
              </a:rPr>
              <a:t>value </a:t>
            </a:r>
            <a:r>
              <a:rPr lang="en-US" sz="1500" dirty="0" smtClean="0">
                <a:latin typeface="Century Gothic"/>
                <a:cs typeface="Century Gothic"/>
              </a:rPr>
              <a:t>= female</a:t>
            </a:r>
            <a:endParaRPr lang="en-US" sz="1500" dirty="0">
              <a:latin typeface="Century Gothic"/>
              <a:cs typeface="Century Gothic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855717" y="4118615"/>
            <a:ext cx="1130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entury Gothic"/>
                <a:cs typeface="Century Gothic"/>
              </a:rPr>
              <a:t>Diagrams </a:t>
            </a:r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67749" y="3687238"/>
            <a:ext cx="82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  <a:latin typeface="Century Gothic"/>
                <a:cs typeface="Century Gothic"/>
              </a:rPr>
              <a:t>InfoVis</a:t>
            </a:r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292647" y="4561065"/>
            <a:ext cx="455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6"/>
                </a:solidFill>
                <a:latin typeface="Century Gothic"/>
                <a:cs typeface="Century Gothic"/>
              </a:rPr>
              <a:t>VA</a:t>
            </a:r>
            <a:endParaRPr lang="en-US" sz="1600" dirty="0">
              <a:solidFill>
                <a:schemeClr val="accent6"/>
              </a:solidFill>
              <a:latin typeface="Century Gothic"/>
              <a:cs typeface="Century Gothic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27994" y="5398045"/>
            <a:ext cx="4130811" cy="1265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Century Gothic"/>
                <a:cs typeface="Century Gothic"/>
              </a:rPr>
              <a:t>InfoVis</a:t>
            </a:r>
            <a:r>
              <a:rPr lang="en-US" sz="1600" dirty="0">
                <a:latin typeface="Century Gothic"/>
                <a:cs typeface="Century Gothic"/>
              </a:rPr>
              <a:t>	</a:t>
            </a:r>
            <a:r>
              <a:rPr lang="en-US" sz="1600" dirty="0" smtClean="0">
                <a:latin typeface="Century Gothic"/>
                <a:cs typeface="Century Gothic"/>
              </a:rPr>
              <a:t>            </a:t>
            </a: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accent6"/>
                </a:solidFill>
                <a:latin typeface="Century Gothic"/>
                <a:cs typeface="Century Gothic"/>
              </a:rPr>
              <a:t>Visual Analytics (VA)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8000"/>
                </a:solidFill>
                <a:latin typeface="Century Gothic"/>
                <a:cs typeface="Century Gothic"/>
              </a:rPr>
              <a:t>Time-oriented </a:t>
            </a:r>
            <a:r>
              <a:rPr lang="en-US" sz="1600" dirty="0" smtClean="0">
                <a:solidFill>
                  <a:srgbClr val="008000"/>
                </a:solidFill>
                <a:latin typeface="Century Gothic"/>
                <a:cs typeface="Century Gothic"/>
              </a:rPr>
              <a:t>Data (TD)</a:t>
            </a:r>
            <a:endParaRPr lang="en-US" sz="1600" dirty="0" smtClean="0">
              <a:solidFill>
                <a:schemeClr val="accent6"/>
              </a:solidFill>
              <a:latin typeface="Century Gothic"/>
              <a:cs typeface="Century Gothic"/>
            </a:endParaRP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FF0000"/>
                </a:solidFill>
                <a:latin typeface="Century Gothic"/>
                <a:cs typeface="Century Gothic"/>
              </a:rPr>
              <a:t>Diagrams      </a:t>
            </a:r>
            <a:r>
              <a:rPr lang="en-US" sz="1600" dirty="0" smtClean="0">
                <a:latin typeface="Century Gothic"/>
                <a:cs typeface="Century Gothic"/>
              </a:rPr>
              <a:t>    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36096" y="5178678"/>
            <a:ext cx="424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latin typeface="Century Gothic"/>
                <a:cs typeface="Century Gothic"/>
              </a:rPr>
              <a:t>TD</a:t>
            </a:r>
            <a:endParaRPr lang="en-US" sz="1600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5797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2" grpId="2" animBg="1"/>
      <p:bldP spid="42" grpId="3" animBg="1"/>
      <p:bldP spid="43" grpId="0" animBg="1"/>
      <p:bldP spid="43" grpId="1" animBg="1"/>
      <p:bldP spid="44" grpId="0" animBg="1"/>
      <p:bldP spid="44" grpId="1" animBg="1"/>
      <p:bldP spid="44" grpId="2" animBg="1"/>
      <p:bldP spid="44" grpId="3" animBg="1"/>
      <p:bldP spid="47" grpId="0" animBg="1"/>
      <p:bldP spid="47" grpId="1" animBg="1"/>
      <p:bldP spid="48" grpId="0" animBg="1"/>
      <p:bldP spid="48" grpId="1" animBg="1"/>
      <p:bldP spid="23" grpId="0" animBg="1"/>
      <p:bldP spid="23" grpId="1" animBg="1"/>
      <p:bldP spid="23" grpId="2" animBg="1"/>
      <p:bldP spid="23" grpId="3" animBg="1"/>
      <p:bldP spid="49" grpId="0"/>
      <p:bldP spid="50" grpId="0"/>
      <p:bldP spid="5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6440173" y="0"/>
            <a:ext cx="1" cy="6858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asks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6" y="898306"/>
            <a:ext cx="1468069" cy="5796991"/>
          </a:xfrm>
          <a:prstGeom prst="rect">
            <a:avLst/>
          </a:prstGeom>
        </p:spPr>
      </p:pic>
      <p:pic>
        <p:nvPicPr>
          <p:cNvPr id="9" name="Picture 8" descr="tasks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30" y="898305"/>
            <a:ext cx="1685239" cy="4195724"/>
          </a:xfrm>
          <a:prstGeom prst="rect">
            <a:avLst/>
          </a:prstGeom>
        </p:spPr>
      </p:pic>
      <p:pic>
        <p:nvPicPr>
          <p:cNvPr id="10" name="Picture 9" descr="tasksB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29" y="898304"/>
            <a:ext cx="3836670" cy="58491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565373" y="174416"/>
            <a:ext cx="2522961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 Attributes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70023" y="174416"/>
            <a:ext cx="4307502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Sets and Set Relations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028" y="174416"/>
            <a:ext cx="2113995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Elements</a:t>
            </a:r>
            <a:endParaRPr lang="en-US" sz="2050" dirty="0">
              <a:latin typeface="Century Gothic"/>
              <a:cs typeface="Century Gothic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151346" y="0"/>
            <a:ext cx="1" cy="6858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 flipH="1">
            <a:off x="-317282" y="-55224"/>
            <a:ext cx="6761388" cy="7055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81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32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6440173" y="0"/>
            <a:ext cx="1" cy="6858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asks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6" y="898306"/>
            <a:ext cx="1468069" cy="5796991"/>
          </a:xfrm>
          <a:prstGeom prst="rect">
            <a:avLst/>
          </a:prstGeom>
        </p:spPr>
      </p:pic>
      <p:pic>
        <p:nvPicPr>
          <p:cNvPr id="9" name="Picture 8" descr="tasks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30" y="898305"/>
            <a:ext cx="1685239" cy="4195724"/>
          </a:xfrm>
          <a:prstGeom prst="rect">
            <a:avLst/>
          </a:prstGeom>
        </p:spPr>
      </p:pic>
      <p:pic>
        <p:nvPicPr>
          <p:cNvPr id="10" name="Picture 9" descr="tasksB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29" y="898304"/>
            <a:ext cx="3836670" cy="58491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565373" y="174416"/>
            <a:ext cx="2522961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 Attributes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70023" y="174416"/>
            <a:ext cx="4307502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Sets and Set Relations</a:t>
            </a:r>
            <a:endParaRPr lang="en-US" sz="2050" dirty="0">
              <a:latin typeface="Century Gothic"/>
              <a:cs typeface="Century Gothic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028" y="174416"/>
            <a:ext cx="2113995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0" b="1" dirty="0" smtClean="0">
                <a:latin typeface="Century Gothic"/>
                <a:cs typeface="Century Gothic"/>
              </a:rPr>
              <a:t>Elements</a:t>
            </a:r>
            <a:endParaRPr lang="en-US" sz="2050" dirty="0">
              <a:latin typeface="Century Gothic"/>
              <a:cs typeface="Century Gothic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151346" y="0"/>
            <a:ext cx="1" cy="6858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21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02865"/>
            <a:ext cx="77403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FF0000"/>
                </a:solidFill>
                <a:latin typeface="Century Gothic"/>
                <a:cs typeface="Century Gothic"/>
              </a:rPr>
              <a:t>Questions</a:t>
            </a:r>
            <a:endParaRPr lang="en-US" sz="6000" b="1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94118" y="1699061"/>
            <a:ext cx="10821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0" b="1" dirty="0" smtClean="0">
                <a:solidFill>
                  <a:srgbClr val="FF0000"/>
                </a:solidFill>
                <a:latin typeface="Century Gothic"/>
                <a:cs typeface="Century Gothic"/>
              </a:rPr>
              <a:t>?</a:t>
            </a:r>
            <a:endParaRPr lang="de-AT" sz="20000" b="1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9857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308767"/>
              </p:ext>
            </p:extLst>
          </p:nvPr>
        </p:nvGraphicFramePr>
        <p:xfrm>
          <a:off x="539552" y="790582"/>
          <a:ext cx="8064896" cy="516636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080120"/>
                <a:gridCol w="936104"/>
                <a:gridCol w="936104"/>
                <a:gridCol w="604376"/>
                <a:gridCol w="558800"/>
                <a:gridCol w="629920"/>
                <a:gridCol w="543612"/>
                <a:gridCol w="543612"/>
                <a:gridCol w="2232248"/>
              </a:tblGrid>
              <a:tr h="5112568">
                <a:tc>
                  <a:txBody>
                    <a:bodyPr/>
                    <a:lstStyle/>
                    <a:p>
                      <a:r>
                        <a:rPr lang="de-AT" sz="1800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de-AT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AT" sz="1800" dirty="0" smtClean="0">
                          <a:solidFill>
                            <a:schemeClr val="tx1"/>
                          </a:solidFill>
                        </a:rPr>
                        <a:t>Sex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AT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PhD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2014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2006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1998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1990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1997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7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7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7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7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AT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Topics</a:t>
                      </a:r>
                    </a:p>
                    <a:p>
                      <a:pPr algn="l"/>
                      <a:endParaRPr lang="de-AT" sz="175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InfoVis; </a:t>
                      </a:r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VA</a:t>
                      </a:r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; </a:t>
                      </a:r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Biology; </a:t>
                      </a:r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Machine Learning</a:t>
                      </a:r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InfoVis</a:t>
                      </a:r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;</a:t>
                      </a:r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 Diagrams; Visual Languages</a:t>
                      </a:r>
                    </a:p>
                    <a:p>
                      <a:pPr algn="l"/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750" b="0" baseline="0" dirty="0" err="1" smtClean="0">
                          <a:solidFill>
                            <a:schemeClr val="tx1"/>
                          </a:solidFill>
                        </a:rPr>
                        <a:t>InfoVis</a:t>
                      </a:r>
                      <a:r>
                        <a:rPr lang="en-US" sz="1750" b="0" baseline="0" dirty="0" smtClean="0">
                          <a:solidFill>
                            <a:schemeClr val="tx1"/>
                          </a:solidFill>
                        </a:rPr>
                        <a:t>; VA; Time; Science of Interaction</a:t>
                      </a:r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IVA; SciVis; InfoVis;  Biology</a:t>
                      </a:r>
                    </a:p>
                    <a:p>
                      <a:pPr algn="l"/>
                      <a:endParaRPr lang="en-US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750" b="0" baseline="0" dirty="0" err="1" smtClean="0">
                          <a:solidFill>
                            <a:schemeClr val="tx1"/>
                          </a:solidFill>
                        </a:rPr>
                        <a:t>InfoVis</a:t>
                      </a:r>
                      <a:r>
                        <a:rPr lang="en-US" sz="1750" b="0" baseline="0" dirty="0" smtClean="0">
                          <a:solidFill>
                            <a:schemeClr val="tx1"/>
                          </a:solidFill>
                        </a:rPr>
                        <a:t>; VA; Process Management; Time</a:t>
                      </a:r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Diagrams; Logic; Visual Languages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755576" y="1268760"/>
            <a:ext cx="5519351" cy="4545439"/>
            <a:chOff x="467543" y="1556792"/>
            <a:chExt cx="5606783" cy="4617448"/>
          </a:xfrm>
        </p:grpSpPr>
        <p:pic>
          <p:nvPicPr>
            <p:cNvPr id="25" name="Picture 2" descr="C:\dev\EuroVis2014STAR\images\authors\bilal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7543" y="1556792"/>
              <a:ext cx="540000" cy="578118"/>
            </a:xfrm>
            <a:prstGeom prst="rect">
              <a:avLst/>
            </a:prstGeom>
            <a:noFill/>
          </p:spPr>
        </p:pic>
        <p:pic>
          <p:nvPicPr>
            <p:cNvPr id="27" name="Picture 3" descr="C:\dev\EuroVis2014STAR\images\authors\peter.png"/>
            <p:cNvPicPr>
              <a:picLocks noChangeAspect="1" noChangeArrowheads="1"/>
            </p:cNvPicPr>
            <p:nvPr/>
          </p:nvPicPr>
          <p:blipFill>
            <a:blip r:embed="rId3" cstate="print"/>
            <a:srcRect l="6690" r="13028" b="1721"/>
            <a:stretch>
              <a:fillRect/>
            </a:stretch>
          </p:blipFill>
          <p:spPr bwMode="auto">
            <a:xfrm>
              <a:off x="467544" y="5589240"/>
              <a:ext cx="540000" cy="585000"/>
            </a:xfrm>
            <a:prstGeom prst="rect">
              <a:avLst/>
            </a:prstGeom>
            <a:noFill/>
          </p:spPr>
        </p:pic>
        <p:pic>
          <p:nvPicPr>
            <p:cNvPr id="28" name="Picture 4" descr="C:\dev\EuroVis2014STAR\images\authors\silvia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7544" y="4778102"/>
              <a:ext cx="540000" cy="579773"/>
            </a:xfrm>
            <a:prstGeom prst="rect">
              <a:avLst/>
            </a:prstGeom>
            <a:noFill/>
          </p:spPr>
        </p:pic>
        <p:pic>
          <p:nvPicPr>
            <p:cNvPr id="29" name="Picture 5" descr="C:\dev\EuroVis2014STAR\images\authors\wolfgang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7544" y="3150493"/>
              <a:ext cx="540000" cy="568929"/>
            </a:xfrm>
            <a:prstGeom prst="rect">
              <a:avLst/>
            </a:prstGeom>
            <a:noFill/>
          </p:spPr>
        </p:pic>
        <p:pic>
          <p:nvPicPr>
            <p:cNvPr id="30" name="Picture 6" descr="C:\dev\EuroVis2014STAR\images\authors\helwig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7544" y="3976489"/>
              <a:ext cx="540000" cy="572438"/>
            </a:xfrm>
            <a:prstGeom prst="rect">
              <a:avLst/>
            </a:prstGeom>
            <a:noFill/>
          </p:spPr>
        </p:pic>
        <p:pic>
          <p:nvPicPr>
            <p:cNvPr id="31" name="Picture 7" descr="C:\dev\EuroVis2014STAR\images\authors\luana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7544" y="2377455"/>
              <a:ext cx="540000" cy="540000"/>
            </a:xfrm>
            <a:prstGeom prst="rect">
              <a:avLst/>
            </a:prstGeom>
            <a:noFill/>
          </p:spPr>
        </p:pic>
        <p:pic>
          <p:nvPicPr>
            <p:cNvPr id="129" name="Picture 2" descr="C:\dev\EuroVis2014STAR\images\authors\bilal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75082" y="1683220"/>
              <a:ext cx="347418" cy="371940"/>
            </a:xfrm>
            <a:prstGeom prst="rect">
              <a:avLst/>
            </a:prstGeom>
            <a:noFill/>
          </p:spPr>
        </p:pic>
        <p:pic>
          <p:nvPicPr>
            <p:cNvPr id="132" name="Picture 5" descr="C:\dev\EuroVis2014STAR\images\authors\wolfgang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66379" y="3255180"/>
              <a:ext cx="331712" cy="349483"/>
            </a:xfrm>
            <a:prstGeom prst="rect">
              <a:avLst/>
            </a:prstGeom>
            <a:noFill/>
          </p:spPr>
        </p:pic>
        <p:pic>
          <p:nvPicPr>
            <p:cNvPr id="133" name="Picture 5" descr="C:\dev\EuroVis2014STAR\images\authors\wolfgang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93490" y="3255180"/>
              <a:ext cx="331712" cy="349483"/>
            </a:xfrm>
            <a:prstGeom prst="rect">
              <a:avLst/>
            </a:prstGeom>
            <a:noFill/>
          </p:spPr>
        </p:pic>
        <p:pic>
          <p:nvPicPr>
            <p:cNvPr id="134" name="Picture 6" descr="C:\dev\EuroVis2014STAR\images\authors\helwig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35792" y="4086105"/>
              <a:ext cx="338534" cy="358871"/>
            </a:xfrm>
            <a:prstGeom prst="rect">
              <a:avLst/>
            </a:prstGeom>
            <a:noFill/>
          </p:spPr>
        </p:pic>
        <p:pic>
          <p:nvPicPr>
            <p:cNvPr id="135" name="Picture 4" descr="C:\dev\EuroVis2014STAR\images\authors\silvia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66849" y="4939852"/>
              <a:ext cx="338287" cy="363203"/>
            </a:xfrm>
            <a:prstGeom prst="rect">
              <a:avLst/>
            </a:prstGeom>
            <a:noFill/>
          </p:spPr>
        </p:pic>
        <p:pic>
          <p:nvPicPr>
            <p:cNvPr id="136" name="Picture 3" descr="C:\dev\EuroVis2014STAR\images\authors\peter.png"/>
            <p:cNvPicPr>
              <a:picLocks noChangeAspect="1" noChangeArrowheads="1"/>
            </p:cNvPicPr>
            <p:nvPr/>
          </p:nvPicPr>
          <p:blipFill>
            <a:blip r:embed="rId3" cstate="print"/>
            <a:srcRect l="6690" r="13028" b="1721"/>
            <a:stretch>
              <a:fillRect/>
            </a:stretch>
          </p:blipFill>
          <p:spPr bwMode="auto">
            <a:xfrm>
              <a:off x="4619849" y="5714957"/>
              <a:ext cx="307905" cy="333564"/>
            </a:xfrm>
            <a:prstGeom prst="rect">
              <a:avLst/>
            </a:prstGeom>
            <a:noFill/>
          </p:spPr>
        </p:pic>
      </p:grpSp>
      <p:grpSp>
        <p:nvGrpSpPr>
          <p:cNvPr id="47" name="Group 46"/>
          <p:cNvGrpSpPr/>
          <p:nvPr/>
        </p:nvGrpSpPr>
        <p:grpSpPr>
          <a:xfrm>
            <a:off x="3635896" y="692696"/>
            <a:ext cx="2684656" cy="474025"/>
            <a:chOff x="3196310" y="748660"/>
            <a:chExt cx="3268258" cy="577070"/>
          </a:xfrm>
        </p:grpSpPr>
        <p:pic>
          <p:nvPicPr>
            <p:cNvPr id="41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 r="70498"/>
            <a:stretch>
              <a:fillRect/>
            </a:stretch>
          </p:blipFill>
          <p:spPr bwMode="auto">
            <a:xfrm>
              <a:off x="3196310" y="748660"/>
              <a:ext cx="511594" cy="5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572000" y="872094"/>
              <a:ext cx="588153" cy="326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10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292080" y="788306"/>
              <a:ext cx="487538" cy="481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1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888464" y="754636"/>
              <a:ext cx="576104" cy="5710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14" descr="https://pbs.twimg.com/profile_images/75323241/hiit-twitter_bigger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851920" y="787397"/>
              <a:ext cx="472695" cy="472695"/>
            </a:xfrm>
            <a:prstGeom prst="rect">
              <a:avLst/>
            </a:prstGeom>
            <a:noFill/>
          </p:spPr>
        </p:pic>
      </p:grpSp>
      <p:grpSp>
        <p:nvGrpSpPr>
          <p:cNvPr id="49" name="Group 48"/>
          <p:cNvGrpSpPr/>
          <p:nvPr/>
        </p:nvGrpSpPr>
        <p:grpSpPr>
          <a:xfrm>
            <a:off x="6423888" y="1330608"/>
            <a:ext cx="2088232" cy="4614070"/>
            <a:chOff x="7380312" y="1412776"/>
            <a:chExt cx="1322022" cy="4614070"/>
          </a:xfrm>
        </p:grpSpPr>
        <p:sp>
          <p:nvSpPr>
            <p:cNvPr id="51" name="Rectangle 50"/>
            <p:cNvSpPr/>
            <p:nvPr/>
          </p:nvSpPr>
          <p:spPr>
            <a:xfrm>
              <a:off x="7380312" y="1412776"/>
              <a:ext cx="1322022" cy="576064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380312" y="2230742"/>
              <a:ext cx="1322022" cy="576064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380312" y="3022830"/>
              <a:ext cx="1322022" cy="576064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380312" y="3840796"/>
              <a:ext cx="1322022" cy="576064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380312" y="4653136"/>
              <a:ext cx="1322022" cy="576064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380312" y="5450782"/>
              <a:ext cx="1322022" cy="576064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pic>
        <p:nvPicPr>
          <p:cNvPr id="130" name="Picture 7" descr="C:\dev\EuroVis2014STAR\images\authors\luana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83578" y="2191403"/>
            <a:ext cx="346361" cy="346361"/>
          </a:xfrm>
          <a:prstGeom prst="rect">
            <a:avLst/>
          </a:prstGeom>
          <a:noFill/>
        </p:spPr>
      </p:pic>
      <p:pic>
        <p:nvPicPr>
          <p:cNvPr id="131" name="Picture 7" descr="C:\dev\EuroVis2014STAR\images\authors\luana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00416" y="2191402"/>
            <a:ext cx="346361" cy="346361"/>
          </a:xfrm>
          <a:prstGeom prst="rect">
            <a:avLst/>
          </a:prstGeom>
          <a:noFill/>
        </p:spPr>
      </p:pic>
      <p:grpSp>
        <p:nvGrpSpPr>
          <p:cNvPr id="137" name="Group 70"/>
          <p:cNvGrpSpPr/>
          <p:nvPr/>
        </p:nvGrpSpPr>
        <p:grpSpPr>
          <a:xfrm rot="16200000">
            <a:off x="2609125" y="2226580"/>
            <a:ext cx="4680522" cy="2736306"/>
            <a:chOff x="7380312" y="1440908"/>
            <a:chExt cx="1322022" cy="3788292"/>
          </a:xfrm>
        </p:grpSpPr>
        <p:sp>
          <p:nvSpPr>
            <p:cNvPr id="138" name="Rectangle 71"/>
            <p:cNvSpPr/>
            <p:nvPr/>
          </p:nvSpPr>
          <p:spPr>
            <a:xfrm>
              <a:off x="7380312" y="1440908"/>
              <a:ext cx="1322022" cy="576063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39" name="Rectangle 72"/>
            <p:cNvSpPr/>
            <p:nvPr/>
          </p:nvSpPr>
          <p:spPr>
            <a:xfrm>
              <a:off x="7380312" y="2230742"/>
              <a:ext cx="1322022" cy="576064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40" name="Rectangle 73"/>
            <p:cNvSpPr/>
            <p:nvPr/>
          </p:nvSpPr>
          <p:spPr>
            <a:xfrm>
              <a:off x="7380312" y="3079095"/>
              <a:ext cx="1322022" cy="576063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41" name="Rectangle 74"/>
            <p:cNvSpPr/>
            <p:nvPr/>
          </p:nvSpPr>
          <p:spPr>
            <a:xfrm>
              <a:off x="7380312" y="3882995"/>
              <a:ext cx="1322022" cy="576063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42" name="Rectangle 75"/>
            <p:cNvSpPr/>
            <p:nvPr/>
          </p:nvSpPr>
          <p:spPr>
            <a:xfrm>
              <a:off x="7380312" y="4653136"/>
              <a:ext cx="1322022" cy="576064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92689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0286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Century Gothic"/>
                <a:cs typeface="Century Gothic"/>
              </a:rPr>
              <a:t>Survey</a:t>
            </a:r>
            <a:endParaRPr lang="en-US" sz="6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9857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car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5223"/>
            <a:ext cx="9165224" cy="7057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car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5223"/>
            <a:ext cx="9163520" cy="705599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17714" y="162373"/>
            <a:ext cx="5311673" cy="1288143"/>
          </a:xfrm>
          <a:prstGeom prst="roundRect">
            <a:avLst>
              <a:gd name="adj" fmla="val 9735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17714" y="1484276"/>
            <a:ext cx="8715544" cy="1288143"/>
          </a:xfrm>
          <a:prstGeom prst="roundRect">
            <a:avLst>
              <a:gd name="adj" fmla="val 9735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05181" y="162373"/>
            <a:ext cx="3317129" cy="1288143"/>
          </a:xfrm>
          <a:prstGeom prst="roundRect">
            <a:avLst>
              <a:gd name="adj" fmla="val 9735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17714" y="2830654"/>
            <a:ext cx="5311673" cy="1288143"/>
          </a:xfrm>
          <a:prstGeom prst="roundRect">
            <a:avLst>
              <a:gd name="adj" fmla="val 9735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17714" y="4159750"/>
            <a:ext cx="7390882" cy="1288143"/>
          </a:xfrm>
          <a:prstGeom prst="roundRect">
            <a:avLst>
              <a:gd name="adj" fmla="val 9735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608596" y="4159750"/>
            <a:ext cx="1324662" cy="1288143"/>
          </a:xfrm>
          <a:prstGeom prst="roundRect">
            <a:avLst>
              <a:gd name="adj" fmla="val 9735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6842" y="5527489"/>
            <a:ext cx="8716416" cy="1288143"/>
          </a:xfrm>
          <a:prstGeom prst="roundRect">
            <a:avLst>
              <a:gd name="adj" fmla="val 9735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39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car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5223"/>
            <a:ext cx="9165224" cy="7057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68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car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5223"/>
            <a:ext cx="9163520" cy="705599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3" y="-55224"/>
            <a:ext cx="9163521" cy="7055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81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 descr="postcar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" y="114300"/>
            <a:ext cx="5405120" cy="13589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6431" y="1484785"/>
            <a:ext cx="5383681" cy="576064"/>
          </a:xfrm>
          <a:prstGeom prst="roundRect">
            <a:avLst>
              <a:gd name="adj" fmla="val 9735"/>
            </a:avLst>
          </a:prstGeom>
          <a:solidFill>
            <a:srgbClr val="FFFF00">
              <a:alpha val="75000"/>
            </a:srgb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1</a:t>
            </a:r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  Euler and Venn Diagrams</a:t>
            </a:r>
            <a:endParaRPr lang="en-US" sz="24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03416" y="356611"/>
            <a:ext cx="27984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Century Gothic"/>
                <a:cs typeface="Century Gothic"/>
              </a:rPr>
              <a:t>Euler Diagram</a:t>
            </a:r>
            <a:endParaRPr lang="en-US" sz="3000" dirty="0">
              <a:latin typeface="Century Gothic"/>
              <a:cs typeface="Century Gothic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416" y="5303965"/>
            <a:ext cx="4130811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 smtClean="0">
                <a:solidFill>
                  <a:schemeClr val="tx2"/>
                </a:solidFill>
                <a:latin typeface="Century Gothic"/>
                <a:cs typeface="Century Gothic"/>
              </a:rPr>
              <a:t>InfoVis</a:t>
            </a:r>
            <a:r>
              <a:rPr lang="en-US" dirty="0">
                <a:latin typeface="Century Gothic"/>
                <a:cs typeface="Century Gothic"/>
              </a:rPr>
              <a:t>	</a:t>
            </a:r>
            <a:r>
              <a:rPr lang="en-US" dirty="0" smtClean="0">
                <a:latin typeface="Century Gothic"/>
                <a:cs typeface="Century Gothic"/>
              </a:rPr>
              <a:t>            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accent6"/>
                </a:solidFill>
                <a:latin typeface="Century Gothic"/>
                <a:cs typeface="Century Gothic"/>
              </a:rPr>
              <a:t>Visual Analytics (VA)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8000"/>
                </a:solidFill>
                <a:latin typeface="Century Gothic"/>
                <a:cs typeface="Century Gothic"/>
              </a:rPr>
              <a:t>Time-oriented </a:t>
            </a:r>
            <a:r>
              <a:rPr lang="en-US" dirty="0" smtClean="0">
                <a:solidFill>
                  <a:srgbClr val="008000"/>
                </a:solidFill>
                <a:latin typeface="Century Gothic"/>
                <a:cs typeface="Century Gothic"/>
              </a:rPr>
              <a:t>Data (</a:t>
            </a:r>
            <a:r>
              <a:rPr lang="en-US" dirty="0" err="1" smtClean="0">
                <a:solidFill>
                  <a:srgbClr val="008000"/>
                </a:solidFill>
                <a:latin typeface="Century Gothic"/>
                <a:cs typeface="Century Gothic"/>
              </a:rPr>
              <a:t>ToD</a:t>
            </a:r>
            <a:r>
              <a:rPr lang="en-US" dirty="0" smtClean="0">
                <a:solidFill>
                  <a:srgbClr val="008000"/>
                </a:solidFill>
                <a:latin typeface="Century Gothic"/>
                <a:cs typeface="Century Gothic"/>
              </a:rPr>
              <a:t>)</a:t>
            </a:r>
            <a:endParaRPr lang="en-US" dirty="0" smtClean="0">
              <a:solidFill>
                <a:schemeClr val="accent6"/>
              </a:solidFill>
              <a:latin typeface="Century Gothic"/>
              <a:cs typeface="Century Gothic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Diagrams      </a:t>
            </a:r>
            <a:r>
              <a:rPr lang="en-US" dirty="0" smtClean="0">
                <a:latin typeface="Century Gothic"/>
                <a:cs typeface="Century Gothic"/>
              </a:rPr>
              <a:t>     </a:t>
            </a:r>
          </a:p>
        </p:txBody>
      </p:sp>
      <p:grpSp>
        <p:nvGrpSpPr>
          <p:cNvPr id="47" name="Group 46"/>
          <p:cNvGrpSpPr>
            <a:grpSpLocks noChangeAspect="1"/>
          </p:cNvGrpSpPr>
          <p:nvPr/>
        </p:nvGrpSpPr>
        <p:grpSpPr>
          <a:xfrm>
            <a:off x="2461279" y="1598588"/>
            <a:ext cx="4918854" cy="3731196"/>
            <a:chOff x="2670007" y="1883427"/>
            <a:chExt cx="4016844" cy="3046970"/>
          </a:xfrm>
        </p:grpSpPr>
        <p:grpSp>
          <p:nvGrpSpPr>
            <p:cNvPr id="30" name="Group 29"/>
            <p:cNvGrpSpPr/>
            <p:nvPr/>
          </p:nvGrpSpPr>
          <p:grpSpPr>
            <a:xfrm>
              <a:off x="2692496" y="1889907"/>
              <a:ext cx="3994355" cy="3040490"/>
              <a:chOff x="4756212" y="3694264"/>
              <a:chExt cx="3994355" cy="3040490"/>
            </a:xfrm>
          </p:grpSpPr>
          <p:pic>
            <p:nvPicPr>
              <p:cNvPr id="32" name="Picture 31" descr="bilal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2098" y="4597076"/>
                <a:ext cx="607409" cy="681879"/>
              </a:xfrm>
              <a:prstGeom prst="rect">
                <a:avLst/>
              </a:prstGeom>
            </p:spPr>
          </p:pic>
          <p:pic>
            <p:nvPicPr>
              <p:cNvPr id="33" name="Picture 32" descr="helwig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6616" y="3811249"/>
                <a:ext cx="518372" cy="724496"/>
              </a:xfrm>
              <a:prstGeom prst="rect">
                <a:avLst/>
              </a:prstGeom>
            </p:spPr>
          </p:pic>
          <p:pic>
            <p:nvPicPr>
              <p:cNvPr id="34" name="Picture 33" descr="luana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1987" y="4733176"/>
                <a:ext cx="718809" cy="724496"/>
              </a:xfrm>
              <a:prstGeom prst="rect">
                <a:avLst/>
              </a:prstGeom>
            </p:spPr>
          </p:pic>
          <p:pic>
            <p:nvPicPr>
              <p:cNvPr id="35" name="Picture 34" descr="peter.pn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/>
              <a:stretch/>
            </p:blipFill>
            <p:spPr>
              <a:xfrm>
                <a:off x="8006785" y="4770653"/>
                <a:ext cx="632363" cy="687019"/>
              </a:xfrm>
              <a:prstGeom prst="rect">
                <a:avLst/>
              </a:prstGeom>
            </p:spPr>
          </p:pic>
          <p:grpSp>
            <p:nvGrpSpPr>
              <p:cNvPr id="36" name="Group 35"/>
              <p:cNvGrpSpPr/>
              <p:nvPr/>
            </p:nvGrpSpPr>
            <p:grpSpPr>
              <a:xfrm>
                <a:off x="5409520" y="5516164"/>
                <a:ext cx="1412564" cy="724496"/>
                <a:chOff x="7734271" y="5399180"/>
                <a:chExt cx="1412564" cy="724496"/>
              </a:xfrm>
            </p:grpSpPr>
            <p:pic>
              <p:nvPicPr>
                <p:cNvPr id="40" name="Picture 39" descr="silvia.png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75544" y="5399180"/>
                  <a:ext cx="671291" cy="724496"/>
                </a:xfrm>
                <a:prstGeom prst="rect">
                  <a:avLst/>
                </a:prstGeom>
              </p:spPr>
            </p:pic>
            <p:pic>
              <p:nvPicPr>
                <p:cNvPr id="41" name="Picture 40" descr="wolfgang.png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34271" y="5399180"/>
                  <a:ext cx="673028" cy="724496"/>
                </a:xfrm>
                <a:prstGeom prst="rect">
                  <a:avLst/>
                </a:prstGeom>
              </p:spPr>
            </p:pic>
          </p:grpSp>
          <p:sp>
            <p:nvSpPr>
              <p:cNvPr id="37" name="Oval 36"/>
              <p:cNvSpPr/>
              <p:nvPr/>
            </p:nvSpPr>
            <p:spPr>
              <a:xfrm>
                <a:off x="5071637" y="4563652"/>
                <a:ext cx="2088330" cy="2012388"/>
              </a:xfrm>
              <a:prstGeom prst="ellipse">
                <a:avLst/>
              </a:prstGeom>
              <a:noFill/>
              <a:ln w="28575" cmpd="sng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/>
                  <a:cs typeface="Century Gothic"/>
                </a:endParaRP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4756212" y="3694264"/>
                <a:ext cx="3201166" cy="3040490"/>
              </a:xfrm>
              <a:prstGeom prst="ellipse">
                <a:avLst/>
              </a:prstGeom>
              <a:noFill/>
              <a:ln w="28575" cmpd="sng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/>
                  <a:cs typeface="Century Gothic"/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7238568" y="4422131"/>
                <a:ext cx="1511999" cy="1511999"/>
              </a:xfrm>
              <a:prstGeom prst="ellipse">
                <a:avLst/>
              </a:prstGeom>
              <a:noFill/>
              <a:ln w="28575" cmpd="sng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/>
                  <a:cs typeface="Century Gothic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312030" y="5307871"/>
                <a:ext cx="1607544" cy="1209636"/>
              </a:xfrm>
              <a:prstGeom prst="ellipse">
                <a:avLst/>
              </a:prstGeom>
              <a:noFill/>
              <a:ln w="28575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/>
                  <a:cs typeface="Century Gothic"/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5581997" y="2313336"/>
              <a:ext cx="1019867" cy="301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entury Gothic"/>
                  <a:cs typeface="Century Gothic"/>
                </a:rPr>
                <a:t>Diagrams </a:t>
              </a:r>
              <a:endParaRPr lang="en-US" dirty="0">
                <a:latin typeface="Century Gothic"/>
                <a:cs typeface="Century Gothic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70007" y="1883427"/>
              <a:ext cx="735179" cy="301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tx2"/>
                  </a:solidFill>
                  <a:latin typeface="Century Gothic"/>
                  <a:cs typeface="Century Gothic"/>
                </a:rPr>
                <a:t>InfoVis</a:t>
              </a:r>
              <a:endParaRPr lang="en-US" dirty="0">
                <a:latin typeface="Century Gothic"/>
                <a:cs typeface="Century Gothic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57799" y="2825723"/>
              <a:ext cx="402140" cy="301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entury Gothic"/>
                  <a:cs typeface="Century Gothic"/>
                </a:rPr>
                <a:t>VA</a:t>
              </a:r>
              <a:endParaRPr lang="en-US" dirty="0">
                <a:solidFill>
                  <a:schemeClr val="accent6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030309" y="3450583"/>
              <a:ext cx="485560" cy="301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8000"/>
                  </a:solidFill>
                  <a:latin typeface="Century Gothic"/>
                  <a:cs typeface="Century Gothic"/>
                </a:rPr>
                <a:t>ToD</a:t>
              </a:r>
              <a:endParaRPr lang="en-US" dirty="0">
                <a:solidFill>
                  <a:srgbClr val="008000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50" name="TextBox 24"/>
          <p:cNvSpPr txBox="1">
            <a:spLocks noChangeArrowheads="1"/>
          </p:cNvSpPr>
          <p:nvPr/>
        </p:nvSpPr>
        <p:spPr bwMode="auto">
          <a:xfrm>
            <a:off x="5916376" y="4938312"/>
            <a:ext cx="1917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i="1" dirty="0">
                <a:solidFill>
                  <a:srgbClr val="000000"/>
                </a:solidFill>
                <a:latin typeface="Century Gothic"/>
                <a:cs typeface="Century Gothic"/>
              </a:rPr>
              <a:t>intersection</a:t>
            </a:r>
          </a:p>
        </p:txBody>
      </p:sp>
      <p:sp>
        <p:nvSpPr>
          <p:cNvPr id="51" name="TextBox 31"/>
          <p:cNvSpPr txBox="1">
            <a:spLocks noChangeArrowheads="1"/>
          </p:cNvSpPr>
          <p:nvPr/>
        </p:nvSpPr>
        <p:spPr bwMode="auto">
          <a:xfrm>
            <a:off x="674141" y="4148553"/>
            <a:ext cx="13585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 i="1" dirty="0" smtClean="0">
                <a:solidFill>
                  <a:srgbClr val="000000"/>
                </a:solidFill>
                <a:latin typeface="Century Gothic"/>
                <a:cs typeface="Century Gothic"/>
              </a:rPr>
              <a:t>inclusion</a:t>
            </a:r>
            <a:endParaRPr lang="en-US" sz="2000" i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2032717" y="4385090"/>
            <a:ext cx="115497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6027178" y="3969933"/>
            <a:ext cx="442152" cy="10488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1" idx="3"/>
          </p:cNvCxnSpPr>
          <p:nvPr/>
        </p:nvCxnSpPr>
        <p:spPr>
          <a:xfrm flipV="1">
            <a:off x="2032717" y="3517664"/>
            <a:ext cx="916806" cy="8309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6" idx="2"/>
            <a:endCxn id="37" idx="7"/>
          </p:cNvCxnSpPr>
          <p:nvPr/>
        </p:nvCxnSpPr>
        <p:spPr>
          <a:xfrm flipH="1">
            <a:off x="5057848" y="1479614"/>
            <a:ext cx="773481" cy="15524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6" idx="2"/>
          </p:cNvCxnSpPr>
          <p:nvPr/>
        </p:nvCxnSpPr>
        <p:spPr>
          <a:xfrm flipH="1">
            <a:off x="5789627" y="1479614"/>
            <a:ext cx="41702" cy="13221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31"/>
          <p:cNvSpPr txBox="1">
            <a:spLocks noChangeArrowheads="1"/>
          </p:cNvSpPr>
          <p:nvPr/>
        </p:nvSpPr>
        <p:spPr bwMode="auto">
          <a:xfrm>
            <a:off x="5132189" y="1079504"/>
            <a:ext cx="13982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 i="1" dirty="0" smtClean="0">
                <a:solidFill>
                  <a:srgbClr val="000000"/>
                </a:solidFill>
                <a:latin typeface="Century Gothic"/>
                <a:cs typeface="Century Gothic"/>
              </a:rPr>
              <a:t>exclusion</a:t>
            </a:r>
            <a:endParaRPr lang="en-US" sz="2000" i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6390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0" grpId="0"/>
      <p:bldP spid="51" grpId="0"/>
      <p:bldP spid="6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9803" y="4465281"/>
            <a:ext cx="21014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entury Gothic"/>
                <a:cs typeface="Century Gothic"/>
              </a:rPr>
              <a:t>Euler Diagram</a:t>
            </a:r>
            <a:endParaRPr lang="en-US" sz="2200" dirty="0"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86348" y="4465281"/>
            <a:ext cx="21510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entury Gothic"/>
                <a:cs typeface="Century Gothic"/>
              </a:rPr>
              <a:t>Venn Diagram</a:t>
            </a:r>
            <a:endParaRPr lang="en-US" sz="2200" dirty="0">
              <a:latin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3675" y="1589314"/>
            <a:ext cx="3900037" cy="349672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50418" y="1589314"/>
            <a:ext cx="3257175" cy="349672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23" y="2180989"/>
            <a:ext cx="3397541" cy="16949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443" y="1919067"/>
            <a:ext cx="2263124" cy="221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Daminoacidpr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215" y="721279"/>
            <a:ext cx="6017461" cy="551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465779" y="6326070"/>
            <a:ext cx="430023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defRPr/>
            </a:pPr>
            <a:r>
              <a:rPr lang="en-GB" sz="1400" b="1" kern="0" dirty="0">
                <a:solidFill>
                  <a:srgbClr val="000000"/>
                </a:solidFill>
                <a:latin typeface="Century Gothic"/>
                <a:cs typeface="Century Gothic"/>
              </a:rPr>
              <a:t>A</a:t>
            </a:r>
            <a:r>
              <a:rPr lang="mt-MT" sz="1400" b="1" kern="0" dirty="0">
                <a:solidFill>
                  <a:srgbClr val="000000"/>
                </a:solidFill>
                <a:latin typeface="Century Gothic"/>
                <a:cs typeface="Century Gothic"/>
              </a:rPr>
              <a:t>mino </a:t>
            </a:r>
            <a:r>
              <a:rPr lang="en-GB" sz="1400" b="1" kern="0" dirty="0">
                <a:solidFill>
                  <a:srgbClr val="000000"/>
                </a:solidFill>
                <a:latin typeface="Century Gothic"/>
                <a:cs typeface="Century Gothic"/>
              </a:rPr>
              <a:t>A</a:t>
            </a:r>
            <a:r>
              <a:rPr lang="mt-MT" sz="1400" b="1" kern="0" dirty="0">
                <a:solidFill>
                  <a:srgbClr val="000000"/>
                </a:solidFill>
                <a:latin typeface="Century Gothic"/>
                <a:cs typeface="Century Gothic"/>
              </a:rPr>
              <a:t>cid </a:t>
            </a:r>
            <a:r>
              <a:rPr lang="en-GB" sz="1400" b="1" kern="0" dirty="0" smtClean="0">
                <a:solidFill>
                  <a:srgbClr val="000000"/>
                </a:solidFill>
                <a:latin typeface="Century Gothic"/>
                <a:cs typeface="Century Gothic"/>
              </a:rPr>
              <a:t>P</a:t>
            </a:r>
            <a:r>
              <a:rPr lang="mt-MT" sz="1400" b="1" kern="0" dirty="0" smtClean="0">
                <a:solidFill>
                  <a:srgbClr val="000000"/>
                </a:solidFill>
                <a:latin typeface="Century Gothic"/>
                <a:cs typeface="Century Gothic"/>
              </a:rPr>
              <a:t>roperties</a:t>
            </a:r>
          </a:p>
          <a:p>
            <a:pPr>
              <a:defRPr/>
            </a:pPr>
            <a:r>
              <a:rPr lang="en-GB" sz="1200" dirty="0" smtClean="0">
                <a:solidFill>
                  <a:srgbClr val="000000"/>
                </a:solidFill>
                <a:latin typeface="Arial"/>
                <a:cs typeface="Arial"/>
              </a:rPr>
              <a:t>Alexei </a:t>
            </a:r>
            <a:r>
              <a:rPr lang="en-GB" sz="1200" dirty="0" err="1" smtClean="0">
                <a:solidFill>
                  <a:srgbClr val="000000"/>
                </a:solidFill>
                <a:latin typeface="Arial"/>
                <a:cs typeface="Arial"/>
              </a:rPr>
              <a:t>Podtelezhnikov</a:t>
            </a:r>
            <a:r>
              <a:rPr lang="en-GB" sz="1200" dirty="0" smtClean="0">
                <a:solidFill>
                  <a:srgbClr val="000000"/>
                </a:solidFill>
                <a:latin typeface="Arial"/>
                <a:cs typeface="Arial"/>
              </a:rPr>
              <a:t>. (2008, April) Proteins and DNA.  </a:t>
            </a:r>
            <a:endParaRPr lang="en-GB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3" y="6345245"/>
            <a:ext cx="431994" cy="4319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3416" y="356611"/>
            <a:ext cx="27984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Century Gothic"/>
                <a:cs typeface="Century Gothic"/>
              </a:rPr>
              <a:t>Euler Diagram</a:t>
            </a:r>
            <a:endParaRPr lang="en-US" sz="30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0026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10-08 at 17.15.24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16" y="1346367"/>
            <a:ext cx="5410200" cy="508991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8929" y="108419"/>
            <a:ext cx="4371917" cy="144390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en-US" sz="3400" dirty="0" smtClean="0">
                <a:solidFill>
                  <a:srgbClr val="000000"/>
                </a:solidFill>
                <a:latin typeface="Century Gothic"/>
                <a:cs typeface="Century Gothic"/>
              </a:rPr>
              <a:t>What is </a:t>
            </a:r>
          </a:p>
          <a:p>
            <a:pPr>
              <a:lnSpc>
                <a:spcPct val="120000"/>
              </a:lnSpc>
            </a:pPr>
            <a:r>
              <a:rPr lang="en-US" sz="3400" dirty="0" smtClean="0">
                <a:solidFill>
                  <a:srgbClr val="000000"/>
                </a:solidFill>
                <a:latin typeface="Century Gothic"/>
                <a:cs typeface="Century Gothic"/>
              </a:rPr>
              <a:t>an orange</a:t>
            </a:r>
            <a:r>
              <a:rPr lang="en-US" sz="3800" dirty="0" smtClean="0">
                <a:solidFill>
                  <a:srgbClr val="000000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505" y="6511251"/>
            <a:ext cx="22289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http://</a:t>
            </a:r>
            <a:r>
              <a:rPr lang="en-US" sz="1200" dirty="0" err="1">
                <a:latin typeface="Arial"/>
                <a:cs typeface="Arial"/>
              </a:rPr>
              <a:t>foter.com</a:t>
            </a:r>
            <a:r>
              <a:rPr lang="en-US" sz="1200" dirty="0">
                <a:latin typeface="Arial"/>
                <a:cs typeface="Arial"/>
              </a:rPr>
              <a:t>/</a:t>
            </a:r>
            <a:r>
              <a:rPr lang="en-US" sz="1200" dirty="0" err="1">
                <a:latin typeface="Arial"/>
                <a:cs typeface="Arial"/>
              </a:rPr>
              <a:t>venn</a:t>
            </a:r>
            <a:r>
              <a:rPr lang="en-US" sz="1200" dirty="0">
                <a:latin typeface="Arial"/>
                <a:cs typeface="Arial"/>
              </a:rPr>
              <a:t>-diagram/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9" y="6323991"/>
            <a:ext cx="432000" cy="432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53121" y="3294804"/>
            <a:ext cx="597920" cy="28452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743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/>
          <p:cNvSpPr txBox="1">
            <a:spLocks noChangeArrowheads="1"/>
          </p:cNvSpPr>
          <p:nvPr/>
        </p:nvSpPr>
        <p:spPr bwMode="auto">
          <a:xfrm>
            <a:off x="566124" y="6145841"/>
            <a:ext cx="5313010" cy="843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sz="1400" b="1" kern="0" dirty="0" smtClean="0">
                <a:solidFill>
                  <a:srgbClr val="000000"/>
                </a:solidFill>
                <a:latin typeface="Century Gothic"/>
                <a:cs typeface="Century Gothic"/>
              </a:rPr>
              <a:t>Supranational </a:t>
            </a:r>
            <a:r>
              <a:rPr lang="en-US" sz="1400" b="1" kern="0" dirty="0">
                <a:solidFill>
                  <a:srgbClr val="000000"/>
                </a:solidFill>
                <a:latin typeface="Century Gothic"/>
                <a:cs typeface="Century Gothic"/>
              </a:rPr>
              <a:t>European Bodies</a:t>
            </a:r>
            <a:endParaRPr lang="en-GB" sz="1400" b="1" kern="0" dirty="0" smtClean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pPr>
              <a:lnSpc>
                <a:spcPct val="130000"/>
              </a:lnSpc>
              <a:defRPr/>
            </a:pPr>
            <a:r>
              <a:rPr lang="en-GB" sz="1200" dirty="0" smtClean="0">
                <a:solidFill>
                  <a:srgbClr val="000000"/>
                </a:solidFill>
                <a:latin typeface="Arial"/>
                <a:cs typeface="Arial"/>
              </a:rPr>
              <a:t>http</a:t>
            </a:r>
            <a:r>
              <a:rPr lang="en-GB" sz="1200" dirty="0">
                <a:solidFill>
                  <a:srgbClr val="000000"/>
                </a:solidFill>
                <a:latin typeface="Arial"/>
                <a:cs typeface="Arial"/>
              </a:rPr>
              <a:t>://en.wikipedia.org/wiki/File:Supranational_European_Bodies.png</a:t>
            </a:r>
          </a:p>
          <a:p>
            <a:pPr>
              <a:lnSpc>
                <a:spcPct val="130000"/>
              </a:lnSpc>
              <a:defRPr/>
            </a:pPr>
            <a:endParaRPr lang="mt-MT" sz="1200" kern="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6" name="Picture 5" descr="1_withImage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777" y="0"/>
            <a:ext cx="956234" cy="5738846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1_withImage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0101" y="0"/>
            <a:ext cx="799577" cy="5738846"/>
          </a:xfrm>
          <a:prstGeom prst="rect">
            <a:avLst/>
          </a:prstGeom>
        </p:spPr>
      </p:pic>
      <p:pic>
        <p:nvPicPr>
          <p:cNvPr id="10" name="Picture 9" descr="1_withImage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4646959" y="-4085471"/>
            <a:ext cx="219518" cy="8390461"/>
          </a:xfrm>
          <a:prstGeom prst="rect">
            <a:avLst/>
          </a:prstGeom>
        </p:spPr>
      </p:pic>
      <p:pic>
        <p:nvPicPr>
          <p:cNvPr id="5" name="Picture 4" descr="1_withImag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7" y="203838"/>
            <a:ext cx="8394416" cy="5519328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1_withImage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4456027" y="1243683"/>
            <a:ext cx="239846" cy="91674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70" y="6264535"/>
            <a:ext cx="467999" cy="46799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44561" y="4503844"/>
            <a:ext cx="457359" cy="383116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9760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7"/>
          <p:cNvGrpSpPr/>
          <p:nvPr/>
        </p:nvGrpSpPr>
        <p:grpSpPr>
          <a:xfrm>
            <a:off x="72008" y="116632"/>
            <a:ext cx="9036496" cy="6669360"/>
            <a:chOff x="72008" y="116632"/>
            <a:chExt cx="9036496" cy="6669360"/>
          </a:xfrm>
        </p:grpSpPr>
        <p:sp>
          <p:nvSpPr>
            <p:cNvPr id="30" name="Rechteck 2"/>
            <p:cNvSpPr/>
            <p:nvPr/>
          </p:nvSpPr>
          <p:spPr>
            <a:xfrm>
              <a:off x="72008" y="116632"/>
              <a:ext cx="9036496" cy="6669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entury Gothic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800121" y="1916832"/>
              <a:ext cx="3436175" cy="2088232"/>
            </a:xfrm>
            <a:prstGeom prst="ellipse">
              <a:avLst/>
            </a:prstGeom>
            <a:solidFill>
              <a:srgbClr val="FF9B00">
                <a:alpha val="15000"/>
              </a:srgbClr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97" tIns="36000" rIns="71997" bIns="36000" rtlCol="0" anchor="ctr"/>
            <a:lstStyle/>
            <a:p>
              <a:pPr algn="ctr"/>
              <a:endParaRPr lang="de-AT" sz="1600">
                <a:solidFill>
                  <a:schemeClr val="lt1"/>
                </a:solidFill>
                <a:latin typeface="Century Gothic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 rot="20099916">
              <a:off x="2458158" y="972708"/>
              <a:ext cx="2361253" cy="2931218"/>
            </a:xfrm>
            <a:prstGeom prst="ellipse">
              <a:avLst/>
            </a:prstGeom>
            <a:solidFill>
              <a:schemeClr val="accent1">
                <a:lumMod val="50000"/>
                <a:alpha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97" tIns="36000" rIns="71997" bIns="36000" rtlCol="0" anchor="ctr"/>
            <a:lstStyle/>
            <a:p>
              <a:pPr algn="ctr"/>
              <a:endParaRPr lang="de-AT" sz="1600">
                <a:latin typeface="Century Gothic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635896" y="908720"/>
              <a:ext cx="2376264" cy="2696552"/>
            </a:xfrm>
            <a:prstGeom prst="ellipse">
              <a:avLst/>
            </a:prstGeom>
            <a:solidFill>
              <a:schemeClr val="bg2">
                <a:lumMod val="25000"/>
                <a:alpha val="1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97" tIns="36000" rIns="71997" bIns="36000" rtlCol="0" anchor="ctr"/>
            <a:lstStyle/>
            <a:p>
              <a:pPr algn="ctr"/>
              <a:endParaRPr lang="de-AT" sz="1600">
                <a:solidFill>
                  <a:schemeClr val="lt1"/>
                </a:solidFill>
                <a:latin typeface="Century Gothic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 rot="20099916">
              <a:off x="2794736" y="2490248"/>
              <a:ext cx="2694900" cy="2729388"/>
            </a:xfrm>
            <a:prstGeom prst="ellipse">
              <a:avLst/>
            </a:prstGeom>
            <a:solidFill>
              <a:srgbClr val="FF0000">
                <a:alpha val="17000"/>
              </a:srgbClr>
            </a:solidFill>
            <a:ln>
              <a:solidFill>
                <a:srgbClr val="D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97" tIns="36000" rIns="71997" bIns="36000" rtlCol="0" anchor="ctr"/>
            <a:lstStyle/>
            <a:p>
              <a:pPr algn="ctr"/>
              <a:endParaRPr lang="de-AT" sz="1600" dirty="0">
                <a:latin typeface="Century Gothic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 rot="5400000">
              <a:off x="2242388" y="1294115"/>
              <a:ext cx="1630242" cy="3163707"/>
            </a:xfrm>
            <a:prstGeom prst="ellipse">
              <a:avLst/>
            </a:prstGeom>
            <a:solidFill>
              <a:srgbClr val="3C5B19">
                <a:alpha val="15000"/>
              </a:srgbClr>
            </a:solidFill>
            <a:ln>
              <a:solidFill>
                <a:srgbClr val="3C5B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97" tIns="36000" rIns="71997" bIns="36000" rtlCol="0" anchor="ctr"/>
            <a:lstStyle/>
            <a:p>
              <a:pPr algn="ctr"/>
              <a:endParaRPr lang="de-AT" sz="1600">
                <a:solidFill>
                  <a:schemeClr val="lt1"/>
                </a:solidFill>
                <a:latin typeface="Century Gothic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142608" y="4005064"/>
              <a:ext cx="2509512" cy="230425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1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97" tIns="36000" rIns="71997" bIns="36000" rtlCol="0" anchor="ctr"/>
            <a:lstStyle/>
            <a:p>
              <a:pPr algn="ctr"/>
              <a:endParaRPr lang="de-AT" sz="1600">
                <a:solidFill>
                  <a:schemeClr val="lt1"/>
                </a:solidFill>
                <a:latin typeface="Century Gothic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699792" y="1412776"/>
              <a:ext cx="108011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AT" sz="1600" dirty="0" smtClean="0">
                  <a:latin typeface="Century Gothic" pitchFamily="34" charset="0"/>
                </a:rPr>
                <a:t>Machine Learning</a:t>
              </a:r>
              <a:endParaRPr lang="de-AT" sz="1600" dirty="0">
                <a:latin typeface="Century Gothic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819552" y="2787025"/>
              <a:ext cx="8244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AT" sz="1600" dirty="0" smtClean="0">
                  <a:latin typeface="Century Gothic" pitchFamily="34" charset="0"/>
                </a:rPr>
                <a:t>InfoVis</a:t>
              </a:r>
              <a:endParaRPr lang="de-AT" sz="1600" dirty="0">
                <a:latin typeface="Century Gothic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400461" y="2178922"/>
              <a:ext cx="4812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AT" sz="1600" dirty="0" smtClean="0">
                  <a:latin typeface="Century Gothic" pitchFamily="34" charset="0"/>
                </a:rPr>
                <a:t>VA</a:t>
              </a:r>
              <a:endParaRPr lang="de-AT" sz="1600" dirty="0">
                <a:latin typeface="Century Gothic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23928" y="4149080"/>
              <a:ext cx="11304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AT" sz="1600" dirty="0" smtClean="0">
                  <a:latin typeface="Century Gothic" pitchFamily="34" charset="0"/>
                </a:rPr>
                <a:t>Diagrams</a:t>
              </a:r>
              <a:endParaRPr lang="de-AT" sz="1600" dirty="0">
                <a:latin typeface="Century Gothic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555776" y="2348880"/>
              <a:ext cx="9044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AT" sz="1600" dirty="0" smtClean="0">
                  <a:latin typeface="Century Gothic" pitchFamily="34" charset="0"/>
                </a:rPr>
                <a:t>Biology</a:t>
              </a:r>
              <a:endParaRPr lang="de-AT" sz="1600" dirty="0">
                <a:latin typeface="Century Gothic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03848" y="4581128"/>
              <a:ext cx="185294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AT" sz="1600" dirty="0" smtClean="0">
                  <a:latin typeface="Century Gothic" pitchFamily="34" charset="0"/>
                </a:rPr>
                <a:t>Visual </a:t>
              </a:r>
              <a:r>
                <a:rPr lang="de-AT" sz="1600" dirty="0" err="1" smtClean="0">
                  <a:latin typeface="Century Gothic" pitchFamily="34" charset="0"/>
                </a:rPr>
                <a:t>Languages</a:t>
              </a:r>
              <a:endParaRPr lang="de-AT" sz="1600" dirty="0">
                <a:latin typeface="Century Gothic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995936" y="5517232"/>
              <a:ext cx="72648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AT" sz="1600" dirty="0" smtClean="0">
                  <a:latin typeface="Century Gothic" pitchFamily="34" charset="0"/>
                </a:rPr>
                <a:t>Logic</a:t>
              </a:r>
              <a:endParaRPr lang="de-AT" sz="1600" dirty="0">
                <a:latin typeface="Century Gothic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835696" y="2348880"/>
              <a:ext cx="5277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AT" sz="1600" dirty="0" smtClean="0">
                  <a:latin typeface="Century Gothic" pitchFamily="34" charset="0"/>
                </a:rPr>
                <a:t>IVA</a:t>
              </a:r>
              <a:endParaRPr lang="de-AT" sz="1600" dirty="0">
                <a:latin typeface="Century Gothic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763688" y="2852936"/>
              <a:ext cx="7841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AT" sz="1600" dirty="0" smtClean="0">
                  <a:latin typeface="Century Gothic" pitchFamily="34" charset="0"/>
                </a:rPr>
                <a:t> SciVis</a:t>
              </a:r>
              <a:endParaRPr lang="de-AT" sz="1600" dirty="0">
                <a:latin typeface="Century Gothic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580112" y="2780928"/>
              <a:ext cx="158417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Century Gothic" pitchFamily="34" charset="0"/>
                </a:rPr>
                <a:t>Process Management</a:t>
              </a:r>
              <a:endParaRPr lang="de-AT" sz="1600" dirty="0">
                <a:latin typeface="Century Gothic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148064" y="2348880"/>
              <a:ext cx="6399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Century Gothic" pitchFamily="34" charset="0"/>
                </a:rPr>
                <a:t>Time</a:t>
              </a:r>
              <a:endParaRPr lang="de-AT" sz="1600" dirty="0">
                <a:latin typeface="Century Gothic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499992" y="1268760"/>
              <a:ext cx="129614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latin typeface="Century Gothic" pitchFamily="34" charset="0"/>
                </a:rPr>
                <a:t>Science of Interaction</a:t>
              </a:r>
              <a:endParaRPr lang="de-AT" sz="1600" dirty="0">
                <a:latin typeface="Century Gothic" pitchFamily="34" charset="0"/>
              </a:endParaRPr>
            </a:p>
          </p:txBody>
        </p:sp>
        <p:pic>
          <p:nvPicPr>
            <p:cNvPr id="49" name="Picture 2" descr="C:\dev\EuroVis2014STAR\images\authors\bilal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07704" y="954786"/>
              <a:ext cx="531579" cy="569102"/>
            </a:xfrm>
            <a:prstGeom prst="rect">
              <a:avLst/>
            </a:prstGeom>
            <a:noFill/>
          </p:spPr>
        </p:pic>
        <p:pic>
          <p:nvPicPr>
            <p:cNvPr id="50" name="Picture 3" descr="C:\dev\EuroVis2014STAR\images\authors\peter.png"/>
            <p:cNvPicPr>
              <a:picLocks noChangeAspect="1" noChangeArrowheads="1"/>
            </p:cNvPicPr>
            <p:nvPr/>
          </p:nvPicPr>
          <p:blipFill>
            <a:blip r:embed="rId3" cstate="print"/>
            <a:srcRect l="6690" r="13028" b="1721"/>
            <a:stretch>
              <a:fillRect/>
            </a:stretch>
          </p:blipFill>
          <p:spPr bwMode="auto">
            <a:xfrm>
              <a:off x="5868144" y="4653136"/>
              <a:ext cx="531579" cy="575877"/>
            </a:xfrm>
            <a:prstGeom prst="rect">
              <a:avLst/>
            </a:prstGeom>
            <a:noFill/>
          </p:spPr>
        </p:pic>
        <p:pic>
          <p:nvPicPr>
            <p:cNvPr id="51" name="Picture 4" descr="C:\dev\EuroVis2014STAR\images\authors\silvia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64288" y="1922165"/>
              <a:ext cx="531579" cy="570731"/>
            </a:xfrm>
            <a:prstGeom prst="rect">
              <a:avLst/>
            </a:prstGeom>
            <a:noFill/>
          </p:spPr>
        </p:pic>
        <p:pic>
          <p:nvPicPr>
            <p:cNvPr id="52" name="Picture 5" descr="C:\dev\EuroVis2014STAR\images\authors\wolfgang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868144" y="954786"/>
              <a:ext cx="531579" cy="560057"/>
            </a:xfrm>
            <a:prstGeom prst="rect">
              <a:avLst/>
            </a:prstGeom>
            <a:noFill/>
          </p:spPr>
        </p:pic>
        <p:pic>
          <p:nvPicPr>
            <p:cNvPr id="53" name="Picture 6" descr="C:\dev\EuroVis2014STAR\images\authors\helwig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71600" y="1916832"/>
              <a:ext cx="531579" cy="563511"/>
            </a:xfrm>
            <a:prstGeom prst="rect">
              <a:avLst/>
            </a:prstGeom>
            <a:noFill/>
          </p:spPr>
        </p:pic>
        <p:pic>
          <p:nvPicPr>
            <p:cNvPr id="54" name="Picture 7" descr="C:\dev\EuroVis2014STAR\images\authors\luana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195736" y="4077072"/>
              <a:ext cx="531579" cy="531579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/>
          <p:cNvSpPr txBox="1">
            <a:spLocks noChangeArrowheads="1"/>
          </p:cNvSpPr>
          <p:nvPr/>
        </p:nvSpPr>
        <p:spPr bwMode="auto">
          <a:xfrm>
            <a:off x="566124" y="6145841"/>
            <a:ext cx="5313010" cy="843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sz="1400" b="1" kern="0" dirty="0" smtClean="0">
                <a:solidFill>
                  <a:srgbClr val="000000"/>
                </a:solidFill>
                <a:latin typeface="Century Gothic"/>
                <a:cs typeface="Century Gothic"/>
              </a:rPr>
              <a:t>Supranational </a:t>
            </a:r>
            <a:r>
              <a:rPr lang="en-US" sz="1400" b="1" kern="0" dirty="0">
                <a:solidFill>
                  <a:srgbClr val="000000"/>
                </a:solidFill>
                <a:latin typeface="Century Gothic"/>
                <a:cs typeface="Century Gothic"/>
              </a:rPr>
              <a:t>European Bodies</a:t>
            </a:r>
            <a:endParaRPr lang="en-GB" sz="1400" b="1" kern="0" dirty="0" smtClean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pPr>
              <a:lnSpc>
                <a:spcPct val="130000"/>
              </a:lnSpc>
              <a:defRPr/>
            </a:pPr>
            <a:r>
              <a:rPr lang="en-GB" sz="1200" dirty="0" smtClean="0">
                <a:solidFill>
                  <a:srgbClr val="000000"/>
                </a:solidFill>
                <a:latin typeface="Arial"/>
                <a:cs typeface="Arial"/>
              </a:rPr>
              <a:t>http</a:t>
            </a:r>
            <a:r>
              <a:rPr lang="en-GB" sz="1200" dirty="0">
                <a:solidFill>
                  <a:srgbClr val="000000"/>
                </a:solidFill>
                <a:latin typeface="Arial"/>
                <a:cs typeface="Arial"/>
              </a:rPr>
              <a:t>://en.wikipedia.org/wiki/File:Supranational_European_Bodies.png</a:t>
            </a:r>
          </a:p>
          <a:p>
            <a:pPr>
              <a:lnSpc>
                <a:spcPct val="130000"/>
              </a:lnSpc>
              <a:defRPr/>
            </a:pPr>
            <a:endParaRPr lang="mt-MT" sz="1200" kern="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6" name="Picture 5" descr="1_withImage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777" y="0"/>
            <a:ext cx="956234" cy="5738846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1_withImage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0101" y="0"/>
            <a:ext cx="799577" cy="5738846"/>
          </a:xfrm>
          <a:prstGeom prst="rect">
            <a:avLst/>
          </a:prstGeom>
        </p:spPr>
      </p:pic>
      <p:pic>
        <p:nvPicPr>
          <p:cNvPr id="10" name="Picture 9" descr="1_withImage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4646959" y="-4085471"/>
            <a:ext cx="219518" cy="8390461"/>
          </a:xfrm>
          <a:prstGeom prst="rect">
            <a:avLst/>
          </a:prstGeom>
        </p:spPr>
      </p:pic>
      <p:pic>
        <p:nvPicPr>
          <p:cNvPr id="5" name="Picture 4" descr="1_withImag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7" y="203838"/>
            <a:ext cx="8394416" cy="5519328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1_withImage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4456027" y="1243683"/>
            <a:ext cx="239846" cy="91674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70" y="6264535"/>
            <a:ext cx="467999" cy="46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5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D_spiderdi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67" y="964178"/>
            <a:ext cx="6297291" cy="4340220"/>
          </a:xfrm>
          <a:prstGeom prst="rect">
            <a:avLst/>
          </a:prstGeom>
        </p:spPr>
      </p:pic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15678" y="6012780"/>
            <a:ext cx="9018579" cy="815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sz="1400" b="1" kern="0" dirty="0" smtClean="0">
                <a:latin typeface="Century Gothic"/>
                <a:cs typeface="Century Gothic"/>
              </a:rPr>
              <a:t>A Library System</a:t>
            </a:r>
          </a:p>
          <a:p>
            <a:pPr>
              <a:defRPr/>
            </a:pPr>
            <a:endParaRPr lang="en-GB" sz="200" dirty="0" smtClean="0">
              <a:latin typeface="Century Gothic"/>
              <a:cs typeface="Century Gothic"/>
            </a:endParaRPr>
          </a:p>
          <a:p>
            <a:pPr>
              <a:defRPr/>
            </a:pPr>
            <a:r>
              <a:rPr lang="en-GB" sz="1200" dirty="0" smtClean="0">
                <a:latin typeface="Arial"/>
                <a:cs typeface="Arial"/>
              </a:rPr>
              <a:t>John </a:t>
            </a:r>
            <a:r>
              <a:rPr lang="en-GB" sz="1200" dirty="0" err="1">
                <a:latin typeface="Arial"/>
                <a:cs typeface="Arial"/>
              </a:rPr>
              <a:t>Howse</a:t>
            </a:r>
            <a:r>
              <a:rPr lang="en-GB" sz="1200" dirty="0">
                <a:latin typeface="Arial"/>
                <a:cs typeface="Arial"/>
              </a:rPr>
              <a:t>, Fernando Molina, John Taylor, Stuart Kent, </a:t>
            </a:r>
            <a:r>
              <a:rPr lang="en-GB" sz="1200" dirty="0" smtClean="0">
                <a:latin typeface="Arial"/>
                <a:cs typeface="Arial"/>
              </a:rPr>
              <a:t>Joseph </a:t>
            </a:r>
            <a:r>
              <a:rPr lang="en-GB" sz="1200" dirty="0">
                <a:latin typeface="Arial"/>
                <a:cs typeface="Arial"/>
              </a:rPr>
              <a:t>Yossi Gil (2001)</a:t>
            </a:r>
            <a:r>
              <a:rPr lang="en-GB" sz="1200" dirty="0" smtClean="0">
                <a:latin typeface="Arial"/>
                <a:cs typeface="Arial"/>
              </a:rPr>
              <a:t>.</a:t>
            </a:r>
          </a:p>
          <a:p>
            <a:pPr>
              <a:defRPr/>
            </a:pPr>
            <a:r>
              <a:rPr lang="en-GB" sz="1200" dirty="0" smtClean="0">
                <a:latin typeface="Arial"/>
                <a:cs typeface="Arial"/>
              </a:rPr>
              <a:t>Spider </a:t>
            </a:r>
            <a:r>
              <a:rPr lang="en-GB" sz="1200" dirty="0">
                <a:latin typeface="Arial"/>
                <a:cs typeface="Arial"/>
              </a:rPr>
              <a:t>diagrams: A diagrammatic reasoning system. </a:t>
            </a:r>
            <a:endParaRPr lang="mt-MT" sz="1200" kern="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466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_muppet-name-etymology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52" y="159664"/>
            <a:ext cx="4397297" cy="60682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5505" y="6511251"/>
            <a:ext cx="4624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http://</a:t>
            </a:r>
            <a:r>
              <a:rPr lang="en-US" sz="1200" dirty="0" err="1">
                <a:latin typeface="Arial"/>
                <a:cs typeface="Arial"/>
              </a:rPr>
              <a:t>flowingdata.com</a:t>
            </a:r>
            <a:r>
              <a:rPr lang="en-US" sz="1200" dirty="0">
                <a:latin typeface="Arial"/>
                <a:cs typeface="Arial"/>
              </a:rPr>
              <a:t>/2010/09/10/the-</a:t>
            </a:r>
            <a:r>
              <a:rPr lang="en-US" sz="1200" dirty="0" err="1">
                <a:latin typeface="Arial"/>
                <a:cs typeface="Arial"/>
              </a:rPr>
              <a:t>muppets</a:t>
            </a:r>
            <a:r>
              <a:rPr lang="en-US" sz="1200" dirty="0">
                <a:latin typeface="Arial"/>
                <a:cs typeface="Arial"/>
              </a:rPr>
              <a:t>-name-etymology/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9" y="6323991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8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1388" y="525951"/>
            <a:ext cx="8664221" cy="1738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Century Gothic"/>
                <a:cs typeface="Century Gothic"/>
              </a:rPr>
              <a:t>An effective Euler diagram</a:t>
            </a:r>
          </a:p>
          <a:p>
            <a:endParaRPr lang="en-US" sz="4000" spc="100" dirty="0">
              <a:latin typeface="Century Gothic"/>
              <a:cs typeface="Century Gothic"/>
            </a:endParaRPr>
          </a:p>
          <a:p>
            <a:pPr marL="1160463" lvl="1" indent="-706438">
              <a:lnSpc>
                <a:spcPct val="160000"/>
              </a:lnSpc>
            </a:pPr>
            <a:r>
              <a:rPr lang="en-US" sz="2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satisfies a number of </a:t>
            </a:r>
            <a:r>
              <a:rPr lang="en-US" sz="2200" b="1" spc="100" dirty="0" smtClean="0">
                <a:latin typeface="Century Gothic"/>
                <a:cs typeface="Century Gothic"/>
              </a:rPr>
              <a:t>aesthetic criteria</a:t>
            </a:r>
          </a:p>
        </p:txBody>
      </p:sp>
    </p:spTree>
    <p:extLst>
      <p:ext uri="{BB962C8B-B14F-4D97-AF65-F5344CB8AC3E}">
        <p14:creationId xmlns:p14="http://schemas.microsoft.com/office/powerpoint/2010/main" val="428231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536248" y="1453748"/>
            <a:ext cx="1620000" cy="1080000"/>
            <a:chOff x="484561" y="329278"/>
            <a:chExt cx="1620000" cy="1080000"/>
          </a:xfrm>
        </p:grpSpPr>
        <p:sp>
          <p:nvSpPr>
            <p:cNvPr id="6" name="Oval 5"/>
            <p:cNvSpPr/>
            <p:nvPr/>
          </p:nvSpPr>
          <p:spPr>
            <a:xfrm>
              <a:off x="1024561" y="329278"/>
              <a:ext cx="1080000" cy="10800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1294561" y="599278"/>
              <a:ext cx="540000" cy="5400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84561" y="329278"/>
              <a:ext cx="1080000" cy="10800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18575" y="590776"/>
            <a:ext cx="1455346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use circles</a:t>
            </a:r>
            <a:endParaRPr lang="en-US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16897" y="286077"/>
            <a:ext cx="2454017" cy="6971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pc="100" dirty="0">
                <a:solidFill>
                  <a:srgbClr val="000000"/>
                </a:solidFill>
                <a:latin typeface="Century Gothic"/>
                <a:cs typeface="Century Gothic"/>
              </a:rPr>
              <a:t>s</a:t>
            </a:r>
            <a:r>
              <a:rPr lang="en-US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how precisely the</a:t>
            </a:r>
          </a:p>
          <a:p>
            <a:pPr algn="ctr">
              <a:lnSpc>
                <a:spcPct val="110000"/>
              </a:lnSpc>
            </a:pPr>
            <a:r>
              <a:rPr lang="en-US" spc="100" dirty="0">
                <a:solidFill>
                  <a:srgbClr val="000000"/>
                </a:solidFill>
                <a:latin typeface="Century Gothic"/>
                <a:cs typeface="Century Gothic"/>
              </a:rPr>
              <a:t>r</a:t>
            </a:r>
            <a:r>
              <a:rPr lang="en-US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equired regions</a:t>
            </a:r>
            <a:endParaRPr lang="en-US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000488" y="1171647"/>
            <a:ext cx="1620000" cy="1792141"/>
            <a:chOff x="831324" y="1207513"/>
            <a:chExt cx="1620000" cy="1792141"/>
          </a:xfrm>
        </p:grpSpPr>
        <p:sp>
          <p:nvSpPr>
            <p:cNvPr id="17" name="TextBox 16"/>
            <p:cNvSpPr txBox="1"/>
            <p:nvPr/>
          </p:nvSpPr>
          <p:spPr>
            <a:xfrm>
              <a:off x="1206752" y="2707266"/>
              <a:ext cx="95709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Century Gothic"/>
                  <a:cs typeface="Century Gothic"/>
                </a:rPr>
                <a:t>a    b   ac   </a:t>
              </a:r>
              <a:endParaRPr lang="en-US" sz="1300" dirty="0">
                <a:latin typeface="Century Gothic"/>
                <a:cs typeface="Century Gothic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831324" y="1207513"/>
              <a:ext cx="1620000" cy="1362101"/>
              <a:chOff x="3310401" y="1174089"/>
              <a:chExt cx="1620000" cy="1362101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3850401" y="1456190"/>
                <a:ext cx="1080000" cy="108000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latin typeface="Century Gothic"/>
                  <a:cs typeface="Century Gothic"/>
                </a:endParaRPr>
              </a:p>
            </p:txBody>
          </p:sp>
          <p:sp>
            <p:nvSpPr>
              <p:cNvPr id="14" name="Oval 13"/>
              <p:cNvSpPr>
                <a:spLocks noChangeAspect="1"/>
              </p:cNvSpPr>
              <p:nvPr/>
            </p:nvSpPr>
            <p:spPr>
              <a:xfrm>
                <a:off x="4120401" y="1726190"/>
                <a:ext cx="540000" cy="54000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latin typeface="Century Gothic"/>
                  <a:cs typeface="Century Gothic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310401" y="1456190"/>
                <a:ext cx="1080000" cy="108000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latin typeface="Century Gothic"/>
                  <a:cs typeface="Century Gothic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700648" y="1174089"/>
                <a:ext cx="298548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>
                    <a:latin typeface="Century Gothic"/>
                    <a:cs typeface="Century Gothic"/>
                  </a:rPr>
                  <a:t>a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260577" y="1174089"/>
                <a:ext cx="298385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>
                    <a:latin typeface="Century Gothic"/>
                    <a:cs typeface="Century Gothic"/>
                  </a:rPr>
                  <a:t>b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267058" y="1458420"/>
                <a:ext cx="292524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 smtClean="0">
                    <a:latin typeface="Century Gothic"/>
                    <a:cs typeface="Century Gothic"/>
                  </a:rPr>
                  <a:t>c</a:t>
                </a:r>
                <a:endParaRPr lang="en-US" sz="1300" dirty="0">
                  <a:latin typeface="Century Gothic"/>
                  <a:cs typeface="Century Gothic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6660022" y="286077"/>
            <a:ext cx="2307205" cy="6971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pc="100" dirty="0">
                <a:solidFill>
                  <a:srgbClr val="000000"/>
                </a:solidFill>
                <a:latin typeface="Century Gothic"/>
                <a:cs typeface="Century Gothic"/>
              </a:rPr>
              <a:t>u</a:t>
            </a:r>
            <a:r>
              <a:rPr lang="en-US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se highly </a:t>
            </a:r>
          </a:p>
          <a:p>
            <a:pPr algn="ctr">
              <a:lnSpc>
                <a:spcPct val="110000"/>
              </a:lnSpc>
            </a:pPr>
            <a:r>
              <a:rPr lang="en-US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symmetric curves</a:t>
            </a:r>
            <a:endParaRPr lang="en-US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7051358" y="1185875"/>
            <a:ext cx="1489253" cy="1445213"/>
            <a:chOff x="6602304" y="1269111"/>
            <a:chExt cx="1715256" cy="1622763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305" y="1321144"/>
              <a:ext cx="1668649" cy="157073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6602304" y="1454227"/>
              <a:ext cx="125311" cy="1550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828307" y="1275709"/>
              <a:ext cx="125311" cy="1550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959264" y="1269111"/>
              <a:ext cx="125311" cy="1550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192249" y="1462481"/>
              <a:ext cx="125311" cy="1550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228688" y="342652"/>
            <a:ext cx="903336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4000" b="1" spc="100" dirty="0" smtClean="0">
                <a:solidFill>
                  <a:srgbClr val="008000"/>
                </a:solidFill>
                <a:latin typeface="Century Gothic"/>
                <a:cs typeface="Century Gothic"/>
              </a:rPr>
              <a:t>Do</a:t>
            </a:r>
            <a:endParaRPr lang="en-US" sz="4000" b="1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24" y="1532307"/>
            <a:ext cx="919464" cy="1052696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225663" y="3742683"/>
            <a:ext cx="1085786" cy="1097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spc="100" dirty="0" smtClean="0">
                <a:solidFill>
                  <a:srgbClr val="FF0000"/>
                </a:solidFill>
                <a:latin typeface="Century Gothic"/>
                <a:cs typeface="Century Gothic"/>
              </a:rPr>
              <a:t>Do not</a:t>
            </a:r>
            <a:endParaRPr lang="en-US" sz="4000" b="1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27" y="5242461"/>
            <a:ext cx="754226" cy="754226"/>
          </a:xfrm>
          <a:prstGeom prst="rect">
            <a:avLst/>
          </a:prstGeom>
        </p:spPr>
      </p:pic>
      <p:pic>
        <p:nvPicPr>
          <p:cNvPr id="36" name="Picture 35" descr="Screen Shot 2014-06-02 at 01.04.16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337" y="4732021"/>
            <a:ext cx="1901889" cy="183004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34982" y="3737779"/>
            <a:ext cx="2010599" cy="6971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pc="100" dirty="0">
                <a:solidFill>
                  <a:srgbClr val="000000"/>
                </a:solidFill>
                <a:latin typeface="Century Gothic"/>
                <a:cs typeface="Century Gothic"/>
              </a:rPr>
              <a:t>u</a:t>
            </a:r>
            <a:r>
              <a:rPr lang="en-US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se non-simple </a:t>
            </a:r>
          </a:p>
          <a:p>
            <a:pPr algn="ctr">
              <a:lnSpc>
                <a:spcPct val="110000"/>
              </a:lnSpc>
            </a:pPr>
            <a:r>
              <a:rPr lang="en-US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curves</a:t>
            </a:r>
            <a:endParaRPr lang="en-US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37" name="Picture 36" descr="Screen Shot 2014-06-02 at 01.04.16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5395" y="4732021"/>
            <a:ext cx="1860360" cy="1830047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4516406" y="3737779"/>
            <a:ext cx="1738339" cy="6971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pc="100" dirty="0">
                <a:solidFill>
                  <a:srgbClr val="000000"/>
                </a:solidFill>
                <a:latin typeface="Century Gothic"/>
                <a:cs typeface="Century Gothic"/>
              </a:rPr>
              <a:t>u</a:t>
            </a:r>
            <a:r>
              <a:rPr lang="en-US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se &gt;1 curve </a:t>
            </a:r>
          </a:p>
          <a:p>
            <a:pPr algn="ctr">
              <a:lnSpc>
                <a:spcPct val="110000"/>
              </a:lnSpc>
            </a:pPr>
            <a:r>
              <a:rPr lang="en-US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for each set</a:t>
            </a:r>
            <a:endParaRPr lang="en-US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 descr="Screen Shot 2014-06-02 at 01.04.16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0732" y="4581122"/>
            <a:ext cx="1556448" cy="1567476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6822386" y="3737779"/>
            <a:ext cx="2033141" cy="6971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use concurrent</a:t>
            </a:r>
          </a:p>
          <a:p>
            <a:pPr algn="ctr">
              <a:lnSpc>
                <a:spcPct val="110000"/>
              </a:lnSpc>
            </a:pPr>
            <a:r>
              <a:rPr lang="en-US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curves</a:t>
            </a:r>
            <a:endParaRPr lang="en-US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431486" y="4546917"/>
            <a:ext cx="166047" cy="29238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sz="1300" dirty="0">
              <a:latin typeface="Century Gothic"/>
              <a:cs typeface="Century Gothic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60561" y="4572482"/>
            <a:ext cx="2985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Century Gothic"/>
                <a:cs typeface="Century Gothic"/>
              </a:rPr>
              <a:t>a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056892" y="4531237"/>
            <a:ext cx="166047" cy="29238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sz="1300" dirty="0">
              <a:latin typeface="Century Gothic"/>
              <a:cs typeface="Century Gothic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727464" y="6460020"/>
            <a:ext cx="166047" cy="29238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sz="1300" dirty="0">
              <a:latin typeface="Century Gothic"/>
              <a:cs typeface="Century Gothic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09034" y="4578132"/>
            <a:ext cx="29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>
                <a:latin typeface="Century Gothic"/>
                <a:cs typeface="Century Gothic"/>
              </a:rPr>
              <a:t>b</a:t>
            </a:r>
            <a:endParaRPr lang="en-US" sz="1300" dirty="0">
              <a:latin typeface="Century Gothic"/>
              <a:cs typeface="Century Gothic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80246" y="6377334"/>
            <a:ext cx="2925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>
                <a:latin typeface="Century Gothic"/>
                <a:cs typeface="Century Gothic"/>
              </a:rPr>
              <a:t>c</a:t>
            </a:r>
            <a:endParaRPr lang="en-US" sz="1300" dirty="0">
              <a:latin typeface="Century Gothic"/>
              <a:cs typeface="Century Gothic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925233" y="4528449"/>
            <a:ext cx="166047" cy="29238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sz="1300" dirty="0">
              <a:latin typeface="Century Gothic"/>
              <a:cs typeface="Century Gothic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842585" y="4600906"/>
            <a:ext cx="2985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Century Gothic"/>
                <a:cs typeface="Century Gothic"/>
              </a:rPr>
              <a:t>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538916" y="4528449"/>
            <a:ext cx="166047" cy="29238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sz="1300" dirty="0">
              <a:latin typeface="Century Gothic"/>
              <a:cs typeface="Century Gothic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255771" y="6378598"/>
            <a:ext cx="166047" cy="29238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sz="1300" dirty="0">
              <a:latin typeface="Century Gothic"/>
              <a:cs typeface="Century Gothic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479335" y="4594833"/>
            <a:ext cx="29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>
                <a:latin typeface="Century Gothic"/>
                <a:cs typeface="Century Gothic"/>
              </a:rPr>
              <a:t>b</a:t>
            </a:r>
            <a:endParaRPr lang="en-US" sz="1300" dirty="0">
              <a:latin typeface="Century Gothic"/>
              <a:cs typeface="Century Gothic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208553" y="6280232"/>
            <a:ext cx="2925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>
                <a:latin typeface="Century Gothic"/>
                <a:cs typeface="Century Gothic"/>
              </a:rPr>
              <a:t>c</a:t>
            </a:r>
            <a:endParaRPr lang="en-US" sz="1300" dirty="0">
              <a:latin typeface="Century Gothic"/>
              <a:cs typeface="Century Gothic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966471" y="4830774"/>
            <a:ext cx="298548" cy="302273"/>
            <a:chOff x="7045671" y="4973059"/>
            <a:chExt cx="298548" cy="302273"/>
          </a:xfrm>
        </p:grpSpPr>
        <p:sp>
          <p:nvSpPr>
            <p:cNvPr id="66" name="TextBox 65"/>
            <p:cNvSpPr txBox="1"/>
            <p:nvPr/>
          </p:nvSpPr>
          <p:spPr>
            <a:xfrm>
              <a:off x="7100918" y="4973059"/>
              <a:ext cx="166047" cy="29238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US" sz="1300" dirty="0">
                <a:latin typeface="Century Gothic"/>
                <a:cs typeface="Century Gothic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045671" y="4982944"/>
              <a:ext cx="2985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rgbClr val="BDBB6B"/>
                  </a:solidFill>
                  <a:latin typeface="Century Gothic"/>
                  <a:cs typeface="Century Gothic"/>
                </a:rPr>
                <a:t>a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7684740" y="4495893"/>
            <a:ext cx="166047" cy="29238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sz="1300" dirty="0">
              <a:latin typeface="Century Gothic"/>
              <a:cs typeface="Century Gothic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636882" y="4527108"/>
            <a:ext cx="2983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  <a:latin typeface="Century Gothic"/>
                <a:cs typeface="Century Gothic"/>
              </a:rPr>
              <a:t>b</a:t>
            </a:r>
            <a:endParaRPr lang="en-US" sz="1300" dirty="0">
              <a:solidFill>
                <a:schemeClr val="bg1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8254011" y="4840659"/>
            <a:ext cx="292524" cy="292533"/>
            <a:chOff x="8348889" y="5015911"/>
            <a:chExt cx="292524" cy="292533"/>
          </a:xfrm>
        </p:grpSpPr>
        <p:sp>
          <p:nvSpPr>
            <p:cNvPr id="74" name="TextBox 73"/>
            <p:cNvSpPr txBox="1"/>
            <p:nvPr/>
          </p:nvSpPr>
          <p:spPr>
            <a:xfrm>
              <a:off x="8428103" y="5016056"/>
              <a:ext cx="166047" cy="29238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US" sz="1300" dirty="0">
                <a:latin typeface="Century Gothic"/>
                <a:cs typeface="Century Gothic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348889" y="5015911"/>
              <a:ext cx="29252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solidFill>
                    <a:srgbClr val="FF0000"/>
                  </a:solidFill>
                  <a:latin typeface="Century Gothic"/>
                  <a:cs typeface="Century Gothic"/>
                </a:rPr>
                <a:t>c</a:t>
              </a:r>
              <a:endParaRPr lang="en-US" sz="1300" dirty="0">
                <a:solidFill>
                  <a:srgbClr val="FF0000"/>
                </a:solidFill>
                <a:latin typeface="Century Gothic"/>
                <a:cs typeface="Century Gothic"/>
              </a:endParaRPr>
            </a:p>
          </p:txBody>
        </p:sp>
      </p:grpSp>
      <p:cxnSp>
        <p:nvCxnSpPr>
          <p:cNvPr id="79" name="Straight Connector 78"/>
          <p:cNvCxnSpPr/>
          <p:nvPr/>
        </p:nvCxnSpPr>
        <p:spPr>
          <a:xfrm flipV="1">
            <a:off x="0" y="3334180"/>
            <a:ext cx="9144000" cy="52923"/>
          </a:xfrm>
          <a:prstGeom prst="line">
            <a:avLst/>
          </a:prstGeom>
          <a:ln w="1905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517095" y="128078"/>
            <a:ext cx="2681161" cy="2990539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517095" y="3572696"/>
            <a:ext cx="2681161" cy="316802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187467" y="128078"/>
            <a:ext cx="2404871" cy="2990539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187467" y="3572696"/>
            <a:ext cx="2404871" cy="315884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598390" y="128078"/>
            <a:ext cx="2404871" cy="2990539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6598390" y="3572696"/>
            <a:ext cx="2404871" cy="315884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242124" y="5098812"/>
            <a:ext cx="166047" cy="29238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sz="1300" dirty="0">
              <a:latin typeface="Century Gothic"/>
              <a:cs typeface="Century Gothic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194906" y="5125886"/>
            <a:ext cx="2925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>
                <a:latin typeface="Century Gothic"/>
                <a:cs typeface="Century Gothic"/>
              </a:rPr>
              <a:t>c</a:t>
            </a:r>
            <a:endParaRPr lang="en-US" sz="13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8726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0" grpId="1" animBg="1"/>
      <p:bldP spid="81" grpId="0" animBg="1"/>
      <p:bldP spid="81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1388" y="525951"/>
            <a:ext cx="8664221" cy="1738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Century Gothic"/>
                <a:cs typeface="Century Gothic"/>
              </a:rPr>
              <a:t>An effective Euler diagram</a:t>
            </a:r>
          </a:p>
          <a:p>
            <a:endParaRPr lang="en-US" sz="4000" spc="100" dirty="0">
              <a:latin typeface="Century Gothic"/>
              <a:cs typeface="Century Gothic"/>
            </a:endParaRPr>
          </a:p>
          <a:p>
            <a:pPr marL="1160463" lvl="1" indent="-706438">
              <a:lnSpc>
                <a:spcPct val="160000"/>
              </a:lnSpc>
            </a:pPr>
            <a:r>
              <a:rPr lang="en-US" sz="2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satisfies a number of</a:t>
            </a:r>
            <a:r>
              <a:rPr lang="en-US" sz="2200" spc="100" dirty="0" smtClean="0">
                <a:latin typeface="Century Gothic"/>
                <a:cs typeface="Century Gothic"/>
              </a:rPr>
              <a:t> </a:t>
            </a:r>
            <a:r>
              <a:rPr lang="en-US" sz="2200" b="1" spc="100" dirty="0" smtClean="0">
                <a:latin typeface="Century Gothic"/>
                <a:cs typeface="Century Gothic"/>
              </a:rPr>
              <a:t>aesthetic criteria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1388" y="2501617"/>
            <a:ext cx="8664221" cy="168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60463" lvl="1" indent="-706438">
              <a:lnSpc>
                <a:spcPct val="160000"/>
              </a:lnSpc>
            </a:pPr>
            <a:r>
              <a:rPr lang="en-US" sz="3400" dirty="0" smtClean="0">
                <a:latin typeface="Century Gothic"/>
                <a:cs typeface="Century Gothic"/>
              </a:rPr>
              <a:t>but</a:t>
            </a:r>
            <a:r>
              <a:rPr lang="en-US" sz="3200" dirty="0" smtClean="0">
                <a:latin typeface="Century Gothic"/>
                <a:cs typeface="Century Gothic"/>
              </a:rPr>
              <a:t> </a:t>
            </a:r>
            <a:r>
              <a:rPr lang="en-US" sz="2200" b="1" spc="100" dirty="0" smtClean="0">
                <a:latin typeface="Century Gothic"/>
                <a:cs typeface="Century Gothic"/>
              </a:rPr>
              <a:t>…</a:t>
            </a:r>
          </a:p>
          <a:p>
            <a:pPr marL="1160463" lvl="1" indent="-706438">
              <a:lnSpc>
                <a:spcPct val="160000"/>
              </a:lnSpc>
            </a:pPr>
            <a:endParaRPr lang="en-US" sz="800" b="1" spc="100" dirty="0" smtClean="0">
              <a:latin typeface="Century Gothic"/>
              <a:cs typeface="Century Gothic"/>
            </a:endParaRPr>
          </a:p>
          <a:p>
            <a:pPr marL="1160463" lvl="1" indent="-706438">
              <a:lnSpc>
                <a:spcPct val="160000"/>
              </a:lnSpc>
            </a:pPr>
            <a:r>
              <a:rPr lang="en-US" sz="2200" spc="100" dirty="0" smtClean="0">
                <a:latin typeface="Century Gothic"/>
                <a:cs typeface="Century Gothic"/>
              </a:rPr>
              <a:t>      </a:t>
            </a:r>
            <a:r>
              <a:rPr lang="en-US" sz="2200" spc="100" dirty="0" smtClean="0">
                <a:solidFill>
                  <a:srgbClr val="595959"/>
                </a:solidFill>
                <a:latin typeface="Century Gothic"/>
                <a:cs typeface="Century Gothic"/>
              </a:rPr>
              <a:t>drawing such a diagram is </a:t>
            </a:r>
            <a:r>
              <a:rPr lang="en-US" sz="2200" b="1" spc="100" dirty="0" smtClean="0">
                <a:latin typeface="Century Gothic"/>
                <a:cs typeface="Century Gothic"/>
              </a:rPr>
              <a:t>not</a:t>
            </a:r>
            <a:r>
              <a:rPr lang="en-US" sz="2200" spc="100" dirty="0" smtClean="0">
                <a:latin typeface="Century Gothic"/>
                <a:cs typeface="Century Gothic"/>
              </a:rPr>
              <a:t> </a:t>
            </a:r>
            <a:r>
              <a:rPr lang="en-US" sz="2200" spc="100" dirty="0" smtClean="0">
                <a:solidFill>
                  <a:srgbClr val="595959"/>
                </a:solidFill>
                <a:latin typeface="Century Gothic"/>
                <a:cs typeface="Century Gothic"/>
              </a:rPr>
              <a:t>always possible</a:t>
            </a:r>
            <a:endParaRPr lang="en-US" sz="2000" spc="100" dirty="0" smtClean="0">
              <a:solidFill>
                <a:srgbClr val="59595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662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2679169" y="5593773"/>
            <a:ext cx="6275511" cy="1080000"/>
            <a:chOff x="2221417" y="5538202"/>
            <a:chExt cx="6793415" cy="1169130"/>
          </a:xfrm>
        </p:grpSpPr>
        <p:pic>
          <p:nvPicPr>
            <p:cNvPr id="8" name="Picture 7" descr="bilal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1417" y="5606240"/>
              <a:ext cx="969747" cy="1088640"/>
            </a:xfrm>
            <a:prstGeom prst="rect">
              <a:avLst/>
            </a:prstGeom>
          </p:spPr>
        </p:pic>
        <p:pic>
          <p:nvPicPr>
            <p:cNvPr id="9" name="Picture 8" descr="helwig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298" y="5538202"/>
              <a:ext cx="827595" cy="1156678"/>
            </a:xfrm>
            <a:prstGeom prst="rect">
              <a:avLst/>
            </a:prstGeom>
          </p:spPr>
        </p:pic>
        <p:pic>
          <p:nvPicPr>
            <p:cNvPr id="10" name="Picture 9" descr="luana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098" y="5538202"/>
              <a:ext cx="1147598" cy="1156678"/>
            </a:xfrm>
            <a:prstGeom prst="rect">
              <a:avLst/>
            </a:prstGeom>
          </p:spPr>
        </p:pic>
        <p:pic>
          <p:nvPicPr>
            <p:cNvPr id="11" name="Picture 10" descr="peter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8005246" y="5610364"/>
              <a:ext cx="1009586" cy="1096845"/>
            </a:xfrm>
            <a:prstGeom prst="rect">
              <a:avLst/>
            </a:prstGeom>
          </p:spPr>
        </p:pic>
        <p:pic>
          <p:nvPicPr>
            <p:cNvPr id="12" name="Picture 11" descr="silvia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995" y="5538202"/>
              <a:ext cx="1071735" cy="1156678"/>
            </a:xfrm>
            <a:prstGeom prst="rect">
              <a:avLst/>
            </a:prstGeom>
          </p:spPr>
        </p:pic>
        <p:pic>
          <p:nvPicPr>
            <p:cNvPr id="13" name="Picture 12" descr="wolfgang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102" y="5550654"/>
              <a:ext cx="1124150" cy="1156678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27994" y="5646497"/>
            <a:ext cx="4130811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 smtClean="0">
                <a:solidFill>
                  <a:schemeClr val="tx2"/>
                </a:solidFill>
                <a:latin typeface="Century Gothic"/>
                <a:cs typeface="Century Gothic"/>
              </a:rPr>
              <a:t>InfoVis</a:t>
            </a:r>
            <a:r>
              <a:rPr lang="en-US" dirty="0">
                <a:latin typeface="Century Gothic"/>
                <a:cs typeface="Century Gothic"/>
              </a:rPr>
              <a:t>	</a:t>
            </a:r>
            <a:r>
              <a:rPr lang="en-US" dirty="0" smtClean="0">
                <a:latin typeface="Century Gothic"/>
                <a:cs typeface="Century Gothic"/>
              </a:rPr>
              <a:t>            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accent6"/>
                </a:solidFill>
                <a:latin typeface="Century Gothic"/>
                <a:cs typeface="Century Gothic"/>
              </a:rPr>
              <a:t>Visual Analytics (VA)</a:t>
            </a:r>
          </a:p>
          <a:p>
            <a:pPr>
              <a:lnSpc>
                <a:spcPct val="120000"/>
              </a:lnSpc>
            </a:pPr>
            <a:r>
              <a:rPr lang="en-US" dirty="0" err="1" smtClean="0">
                <a:solidFill>
                  <a:schemeClr val="accent5"/>
                </a:solidFill>
                <a:latin typeface="Century Gothic"/>
                <a:cs typeface="Century Gothic"/>
              </a:rPr>
              <a:t>SciVis</a:t>
            </a:r>
            <a:endParaRPr lang="en-US" dirty="0" smtClean="0">
              <a:solidFill>
                <a:schemeClr val="accent5"/>
              </a:solidFill>
              <a:latin typeface="Century Gothic"/>
              <a:cs typeface="Century Gothic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679616" y="5593773"/>
            <a:ext cx="988523" cy="108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022061" y="5617386"/>
            <a:ext cx="932619" cy="108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pic>
        <p:nvPicPr>
          <p:cNvPr id="17" name="Picture 16" descr="bilal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45" y="2180872"/>
            <a:ext cx="607409" cy="681879"/>
          </a:xfrm>
          <a:prstGeom prst="rect">
            <a:avLst/>
          </a:prstGeom>
        </p:spPr>
      </p:pic>
      <p:pic>
        <p:nvPicPr>
          <p:cNvPr id="18" name="Picture 17" descr="helwig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906" y="2598319"/>
            <a:ext cx="518372" cy="724496"/>
          </a:xfrm>
          <a:prstGeom prst="rect">
            <a:avLst/>
          </a:prstGeom>
        </p:spPr>
      </p:pic>
      <p:pic>
        <p:nvPicPr>
          <p:cNvPr id="25" name="Picture 24" descr="silvia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812" y="2841672"/>
            <a:ext cx="671291" cy="724496"/>
          </a:xfrm>
          <a:prstGeom prst="rect">
            <a:avLst/>
          </a:prstGeom>
        </p:spPr>
      </p:pic>
      <p:pic>
        <p:nvPicPr>
          <p:cNvPr id="26" name="Picture 25" descr="wolfgang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2011" y="2841672"/>
            <a:ext cx="673028" cy="724496"/>
          </a:xfrm>
          <a:prstGeom prst="rect">
            <a:avLst/>
          </a:prstGeom>
        </p:spPr>
      </p:pic>
      <p:sp>
        <p:nvSpPr>
          <p:cNvPr id="22" name="Oval 21"/>
          <p:cNvSpPr>
            <a:spLocks noChangeAspect="1"/>
          </p:cNvSpPr>
          <p:nvPr/>
        </p:nvSpPr>
        <p:spPr>
          <a:xfrm>
            <a:off x="2560241" y="2018305"/>
            <a:ext cx="1944310" cy="1944004"/>
          </a:xfrm>
          <a:prstGeom prst="ellipse">
            <a:avLst/>
          </a:prstGeom>
          <a:noFill/>
          <a:ln w="28575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435768" y="807275"/>
            <a:ext cx="4272465" cy="4284000"/>
          </a:xfrm>
          <a:prstGeom prst="ellipse">
            <a:avLst/>
          </a:prstGeom>
          <a:noFill/>
          <a:ln w="285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x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09213" y="433238"/>
            <a:ext cx="900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entury Gothic"/>
                <a:cs typeface="Century Gothic"/>
              </a:rPr>
              <a:t>InfoVis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60345" y="165600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  <a:latin typeface="Century Gothic"/>
                <a:cs typeface="Century Gothic"/>
              </a:rPr>
              <a:t>VA</a:t>
            </a:r>
            <a:endParaRPr lang="en-US" dirty="0">
              <a:solidFill>
                <a:schemeClr val="accent6"/>
              </a:solidFill>
              <a:latin typeface="Century Gothic"/>
              <a:cs typeface="Century Gothic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4616887" y="2018305"/>
            <a:ext cx="1944310" cy="1944004"/>
          </a:xfrm>
          <a:prstGeom prst="ellipse">
            <a:avLst/>
          </a:prstGeom>
          <a:noFill/>
          <a:ln w="28575" cmpd="sng">
            <a:solidFill>
              <a:srgbClr val="4BAC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78131" y="1656009"/>
            <a:ext cx="82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4BACC6"/>
                </a:solidFill>
                <a:latin typeface="Century Gothic"/>
                <a:cs typeface="Century Gothic"/>
              </a:rPr>
              <a:t>SciVis</a:t>
            </a:r>
            <a:endParaRPr lang="en-US" dirty="0">
              <a:solidFill>
                <a:srgbClr val="4BACC6"/>
              </a:solidFill>
              <a:latin typeface="Century Gothic"/>
              <a:cs typeface="Century Gothic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2631" y="2137464"/>
            <a:ext cx="1686845" cy="168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6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 animBg="1"/>
      <p:bldP spid="32" grpId="0" animBg="1"/>
      <p:bldP spid="22" grpId="0" animBg="1"/>
      <p:bldP spid="23" grpId="0" animBg="1"/>
      <p:bldP spid="28" grpId="0"/>
      <p:bldP spid="29" grpId="0"/>
      <p:bldP spid="35" grpId="0" animBg="1"/>
      <p:bldP spid="3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2679169" y="5593773"/>
            <a:ext cx="6275511" cy="1080000"/>
            <a:chOff x="2221417" y="5538202"/>
            <a:chExt cx="6793415" cy="1169130"/>
          </a:xfrm>
        </p:grpSpPr>
        <p:pic>
          <p:nvPicPr>
            <p:cNvPr id="8" name="Picture 7" descr="bilal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1417" y="5606240"/>
              <a:ext cx="969747" cy="1088640"/>
            </a:xfrm>
            <a:prstGeom prst="rect">
              <a:avLst/>
            </a:prstGeom>
          </p:spPr>
        </p:pic>
        <p:pic>
          <p:nvPicPr>
            <p:cNvPr id="9" name="Picture 8" descr="helwig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298" y="5538202"/>
              <a:ext cx="827595" cy="1156678"/>
            </a:xfrm>
            <a:prstGeom prst="rect">
              <a:avLst/>
            </a:prstGeom>
          </p:spPr>
        </p:pic>
        <p:pic>
          <p:nvPicPr>
            <p:cNvPr id="10" name="Picture 9" descr="luana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098" y="5538202"/>
              <a:ext cx="1147598" cy="1156678"/>
            </a:xfrm>
            <a:prstGeom prst="rect">
              <a:avLst/>
            </a:prstGeom>
          </p:spPr>
        </p:pic>
        <p:pic>
          <p:nvPicPr>
            <p:cNvPr id="11" name="Picture 10" descr="peter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8005246" y="5610364"/>
              <a:ext cx="1009586" cy="1096845"/>
            </a:xfrm>
            <a:prstGeom prst="rect">
              <a:avLst/>
            </a:prstGeom>
          </p:spPr>
        </p:pic>
        <p:pic>
          <p:nvPicPr>
            <p:cNvPr id="12" name="Picture 11" descr="silvia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995" y="5538202"/>
              <a:ext cx="1071735" cy="1156678"/>
            </a:xfrm>
            <a:prstGeom prst="rect">
              <a:avLst/>
            </a:prstGeom>
          </p:spPr>
        </p:pic>
        <p:pic>
          <p:nvPicPr>
            <p:cNvPr id="13" name="Picture 12" descr="wolfgang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102" y="5550654"/>
              <a:ext cx="1124150" cy="1156678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27994" y="5646497"/>
            <a:ext cx="4130811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 smtClean="0">
                <a:solidFill>
                  <a:schemeClr val="tx2"/>
                </a:solidFill>
                <a:latin typeface="Century Gothic"/>
                <a:cs typeface="Century Gothic"/>
              </a:rPr>
              <a:t>InfoVis</a:t>
            </a:r>
            <a:r>
              <a:rPr lang="en-US" dirty="0">
                <a:latin typeface="Century Gothic"/>
                <a:cs typeface="Century Gothic"/>
              </a:rPr>
              <a:t>	</a:t>
            </a:r>
            <a:r>
              <a:rPr lang="en-US" dirty="0" smtClean="0">
                <a:latin typeface="Century Gothic"/>
                <a:cs typeface="Century Gothic"/>
              </a:rPr>
              <a:t>            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accent6"/>
                </a:solidFill>
                <a:latin typeface="Century Gothic"/>
                <a:cs typeface="Century Gothic"/>
              </a:rPr>
              <a:t>Visual Analytics (VA)</a:t>
            </a:r>
          </a:p>
          <a:p>
            <a:pPr>
              <a:lnSpc>
                <a:spcPct val="120000"/>
              </a:lnSpc>
            </a:pPr>
            <a:r>
              <a:rPr lang="en-US" dirty="0" err="1" smtClean="0">
                <a:solidFill>
                  <a:schemeClr val="accent5"/>
                </a:solidFill>
                <a:latin typeface="Century Gothic"/>
                <a:cs typeface="Century Gothic"/>
              </a:rPr>
              <a:t>SciVis</a:t>
            </a:r>
            <a:endParaRPr lang="en-US" dirty="0" smtClean="0">
              <a:solidFill>
                <a:schemeClr val="accent5"/>
              </a:solidFill>
              <a:latin typeface="Century Gothic"/>
              <a:cs typeface="Century Gothic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679616" y="5593773"/>
            <a:ext cx="988523" cy="108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022061" y="5617386"/>
            <a:ext cx="932619" cy="108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91041" y="1215625"/>
            <a:ext cx="2880000" cy="3336990"/>
            <a:chOff x="5741168" y="1015081"/>
            <a:chExt cx="2880000" cy="3336990"/>
          </a:xfrm>
        </p:grpSpPr>
        <p:sp>
          <p:nvSpPr>
            <p:cNvPr id="38" name="Oval 37"/>
            <p:cNvSpPr/>
            <p:nvPr/>
          </p:nvSpPr>
          <p:spPr>
            <a:xfrm>
              <a:off x="5741168" y="1472071"/>
              <a:ext cx="2880000" cy="28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/>
                <a:cs typeface="Century Gothic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41858" y="1015081"/>
              <a:ext cx="900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tx2"/>
                  </a:solidFill>
                  <a:latin typeface="Century Gothic"/>
                  <a:cs typeface="Century Gothic"/>
                </a:rPr>
                <a:t>InfoVis</a:t>
              </a:r>
              <a:endParaRPr lang="en-US" dirty="0">
                <a:latin typeface="Century Gothic"/>
                <a:cs typeface="Century Gothic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49415" y="200273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6"/>
                  </a:solidFill>
                  <a:latin typeface="Century Gothic"/>
                  <a:cs typeface="Century Gothic"/>
                </a:rPr>
                <a:t>VA</a:t>
              </a:r>
              <a:endParaRPr lang="en-US" b="1" dirty="0">
                <a:solidFill>
                  <a:schemeClr val="accent6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7297402" y="2372071"/>
              <a:ext cx="1080170" cy="1080000"/>
            </a:xfrm>
            <a:prstGeom prst="ellipse">
              <a:avLst/>
            </a:prstGeom>
            <a:solidFill>
              <a:srgbClr val="FFFFFF"/>
            </a:solidFill>
            <a:ln w="28575" cmpd="sng">
              <a:solidFill>
                <a:srgbClr val="4BACC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13721" y="2002739"/>
              <a:ext cx="821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4BACC6"/>
                  </a:solidFill>
                  <a:latin typeface="Century Gothic"/>
                  <a:cs typeface="Century Gothic"/>
                </a:rPr>
                <a:t>SciVis</a:t>
              </a:r>
              <a:endParaRPr lang="en-US" dirty="0">
                <a:solidFill>
                  <a:srgbClr val="4BACC6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5964052" y="2372071"/>
              <a:ext cx="1080170" cy="1080000"/>
            </a:xfrm>
            <a:prstGeom prst="ellipse">
              <a:avLst/>
            </a:prstGeom>
            <a:solidFill>
              <a:srgbClr val="FFFFFF"/>
            </a:solidFill>
            <a:ln w="28575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382133" y="1783815"/>
            <a:ext cx="4159353" cy="2589240"/>
            <a:chOff x="415551" y="1750391"/>
            <a:chExt cx="4159353" cy="2589240"/>
          </a:xfrm>
        </p:grpSpPr>
        <p:grpSp>
          <p:nvGrpSpPr>
            <p:cNvPr id="184" name="Group 183"/>
            <p:cNvGrpSpPr/>
            <p:nvPr/>
          </p:nvGrpSpPr>
          <p:grpSpPr>
            <a:xfrm>
              <a:off x="415551" y="2204648"/>
              <a:ext cx="4159353" cy="1658605"/>
              <a:chOff x="803656" y="183278"/>
              <a:chExt cx="4159353" cy="1658605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2869390" y="221342"/>
                <a:ext cx="2056680" cy="1587477"/>
                <a:chOff x="2700667" y="847198"/>
                <a:chExt cx="2056680" cy="1587477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H="1">
                  <a:off x="2743287" y="858490"/>
                  <a:ext cx="190308" cy="1576185"/>
                </a:xfrm>
                <a:prstGeom prst="line">
                  <a:avLst/>
                </a:prstGeom>
                <a:ln w="28575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2890975" y="847198"/>
                  <a:ext cx="983438" cy="0"/>
                </a:xfrm>
                <a:prstGeom prst="line">
                  <a:avLst/>
                </a:prstGeom>
                <a:ln w="28575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3874413" y="847198"/>
                  <a:ext cx="793726" cy="435570"/>
                </a:xfrm>
                <a:prstGeom prst="line">
                  <a:avLst/>
                </a:prstGeom>
                <a:ln w="28575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4668139" y="1282768"/>
                  <a:ext cx="89208" cy="189303"/>
                </a:xfrm>
                <a:prstGeom prst="line">
                  <a:avLst/>
                </a:prstGeom>
                <a:ln w="28575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4757347" y="1472071"/>
                  <a:ext cx="0" cy="413598"/>
                </a:xfrm>
                <a:prstGeom prst="line">
                  <a:avLst/>
                </a:prstGeom>
                <a:ln w="28575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flipH="1">
                  <a:off x="4515872" y="1885669"/>
                  <a:ext cx="241475" cy="318979"/>
                </a:xfrm>
                <a:prstGeom prst="line">
                  <a:avLst/>
                </a:prstGeom>
                <a:ln w="28575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4258805" y="2204648"/>
                  <a:ext cx="257067" cy="167423"/>
                </a:xfrm>
                <a:prstGeom prst="line">
                  <a:avLst/>
                </a:prstGeom>
                <a:ln w="28575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3679616" y="2372071"/>
                  <a:ext cx="579189" cy="62604"/>
                </a:xfrm>
                <a:prstGeom prst="line">
                  <a:avLst/>
                </a:prstGeom>
                <a:ln w="28575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H="1">
                  <a:off x="2700667" y="2434675"/>
                  <a:ext cx="978949" cy="0"/>
                </a:xfrm>
                <a:prstGeom prst="line">
                  <a:avLst/>
                </a:prstGeom>
                <a:ln w="28575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/>
              <p:cNvGrpSpPr/>
              <p:nvPr/>
            </p:nvGrpSpPr>
            <p:grpSpPr>
              <a:xfrm>
                <a:off x="3070979" y="185542"/>
                <a:ext cx="1892030" cy="1072567"/>
                <a:chOff x="2890975" y="847198"/>
                <a:chExt cx="1892030" cy="1072567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2890975" y="847198"/>
                  <a:ext cx="983438" cy="0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3874413" y="847198"/>
                  <a:ext cx="793726" cy="435570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4675005" y="1282768"/>
                  <a:ext cx="108000" cy="225103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>
                  <a:off x="4783005" y="1506167"/>
                  <a:ext cx="0" cy="413598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/>
              <p:cNvGrpSpPr/>
              <p:nvPr/>
            </p:nvGrpSpPr>
            <p:grpSpPr>
              <a:xfrm>
                <a:off x="2893930" y="1259813"/>
                <a:ext cx="2069079" cy="582070"/>
                <a:chOff x="2700667" y="1852605"/>
                <a:chExt cx="2069079" cy="582070"/>
              </a:xfrm>
            </p:grpSpPr>
            <p:cxnSp>
              <p:nvCxnSpPr>
                <p:cNvPr id="145" name="Straight Connector 144"/>
                <p:cNvCxnSpPr/>
                <p:nvPr/>
              </p:nvCxnSpPr>
              <p:spPr>
                <a:xfrm flipH="1">
                  <a:off x="4507349" y="1852605"/>
                  <a:ext cx="262397" cy="352043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 flipH="1">
                  <a:off x="4254543" y="2200386"/>
                  <a:ext cx="257067" cy="167423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H="1">
                  <a:off x="3679616" y="2372071"/>
                  <a:ext cx="579189" cy="62604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flipH="1">
                  <a:off x="2700667" y="2434675"/>
                  <a:ext cx="978949" cy="0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/>
              <p:cNvGrpSpPr/>
              <p:nvPr/>
            </p:nvGrpSpPr>
            <p:grpSpPr>
              <a:xfrm>
                <a:off x="803656" y="183278"/>
                <a:ext cx="2269177" cy="829079"/>
                <a:chOff x="560265" y="847198"/>
                <a:chExt cx="2269177" cy="829079"/>
              </a:xfrm>
            </p:grpSpPr>
            <p:cxnSp>
              <p:nvCxnSpPr>
                <p:cNvPr id="152" name="Straight Connector 151"/>
                <p:cNvCxnSpPr/>
                <p:nvPr/>
              </p:nvCxnSpPr>
              <p:spPr>
                <a:xfrm flipH="1">
                  <a:off x="1513844" y="847198"/>
                  <a:ext cx="1315598" cy="0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 flipH="1">
                  <a:off x="923701" y="847198"/>
                  <a:ext cx="590143" cy="11292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 flipH="1">
                  <a:off x="692776" y="858490"/>
                  <a:ext cx="230925" cy="156591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 flipH="1">
                  <a:off x="560265" y="1015081"/>
                  <a:ext cx="136774" cy="269951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60265" y="1282768"/>
                  <a:ext cx="0" cy="393509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/>
              <p:cNvGrpSpPr/>
              <p:nvPr/>
            </p:nvGrpSpPr>
            <p:grpSpPr>
              <a:xfrm>
                <a:off x="803656" y="1015081"/>
                <a:ext cx="2171007" cy="826802"/>
                <a:chOff x="568789" y="1613877"/>
                <a:chExt cx="2171007" cy="826802"/>
              </a:xfrm>
            </p:grpSpPr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568789" y="1613877"/>
                  <a:ext cx="123987" cy="271792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>
                  <a:off x="692776" y="1885669"/>
                  <a:ext cx="436192" cy="318979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/>
              </p:nvCxnSpPr>
              <p:spPr>
                <a:xfrm>
                  <a:off x="1128968" y="2204648"/>
                  <a:ext cx="525997" cy="236031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>
                  <a:off x="1654965" y="2438937"/>
                  <a:ext cx="1084831" cy="1742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/>
              <p:cNvGrpSpPr/>
              <p:nvPr/>
            </p:nvGrpSpPr>
            <p:grpSpPr>
              <a:xfrm>
                <a:off x="835444" y="221342"/>
                <a:ext cx="2252129" cy="1587477"/>
                <a:chOff x="577313" y="847198"/>
                <a:chExt cx="2252129" cy="1587477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 flipH="1">
                  <a:off x="2618751" y="847198"/>
                  <a:ext cx="193643" cy="1587477"/>
                </a:xfrm>
                <a:prstGeom prst="line">
                  <a:avLst/>
                </a:prstGeom>
                <a:ln w="28575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H="1">
                  <a:off x="1513844" y="847198"/>
                  <a:ext cx="1315598" cy="0"/>
                </a:xfrm>
                <a:prstGeom prst="line">
                  <a:avLst/>
                </a:prstGeom>
                <a:ln w="28575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H="1">
                  <a:off x="923701" y="847198"/>
                  <a:ext cx="590143" cy="11292"/>
                </a:xfrm>
                <a:prstGeom prst="line">
                  <a:avLst/>
                </a:prstGeom>
                <a:ln w="28575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 flipH="1">
                  <a:off x="692776" y="858490"/>
                  <a:ext cx="230925" cy="156591"/>
                </a:xfrm>
                <a:prstGeom prst="line">
                  <a:avLst/>
                </a:prstGeom>
                <a:ln w="28575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 flipH="1">
                  <a:off x="577313" y="1015081"/>
                  <a:ext cx="115463" cy="267687"/>
                </a:xfrm>
                <a:prstGeom prst="line">
                  <a:avLst/>
                </a:prstGeom>
                <a:ln w="28575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577313" y="1282768"/>
                  <a:ext cx="0" cy="346348"/>
                </a:xfrm>
                <a:prstGeom prst="line">
                  <a:avLst/>
                </a:prstGeom>
                <a:ln w="28575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577313" y="1629116"/>
                  <a:ext cx="115463" cy="256553"/>
                </a:xfrm>
                <a:prstGeom prst="line">
                  <a:avLst/>
                </a:prstGeom>
                <a:ln w="28575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692776" y="1885669"/>
                  <a:ext cx="436192" cy="318979"/>
                </a:xfrm>
                <a:prstGeom prst="line">
                  <a:avLst/>
                </a:prstGeom>
                <a:ln w="28575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128968" y="2204648"/>
                  <a:ext cx="525997" cy="230027"/>
                </a:xfrm>
                <a:prstGeom prst="line">
                  <a:avLst/>
                </a:prstGeom>
                <a:ln w="28575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1654965" y="2434675"/>
                  <a:ext cx="984169" cy="0"/>
                </a:xfrm>
                <a:prstGeom prst="line">
                  <a:avLst/>
                </a:prstGeom>
                <a:ln w="28575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5" name="TextBox 184"/>
            <p:cNvSpPr txBox="1"/>
            <p:nvPr/>
          </p:nvSpPr>
          <p:spPr>
            <a:xfrm>
              <a:off x="2247611" y="1750391"/>
              <a:ext cx="900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tx2"/>
                  </a:solidFill>
                  <a:latin typeface="Century Gothic"/>
                  <a:cs typeface="Century Gothic"/>
                </a:rPr>
                <a:t>InfoVis</a:t>
              </a:r>
              <a:endParaRPr lang="en-US" dirty="0">
                <a:latin typeface="Century Gothic"/>
                <a:cs typeface="Century Gothic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1734164" y="397029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entury Gothic"/>
                  <a:cs typeface="Century Gothic"/>
                </a:rPr>
                <a:t>VA</a:t>
              </a:r>
              <a:endParaRPr lang="en-US" dirty="0">
                <a:solidFill>
                  <a:schemeClr val="accent6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2742242" y="3970299"/>
              <a:ext cx="821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4BACC6"/>
                  </a:solidFill>
                  <a:latin typeface="Century Gothic"/>
                  <a:cs typeface="Century Gothic"/>
                </a:rPr>
                <a:t>SciVis</a:t>
              </a:r>
              <a:endParaRPr lang="en-US" dirty="0">
                <a:solidFill>
                  <a:srgbClr val="4BACC6"/>
                </a:solidFill>
                <a:latin typeface="Century Gothic"/>
                <a:cs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68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1388" y="525951"/>
            <a:ext cx="8664221" cy="1738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Century Gothic"/>
                <a:cs typeface="Century Gothic"/>
              </a:rPr>
              <a:t>An effective Euler diagram</a:t>
            </a:r>
          </a:p>
          <a:p>
            <a:endParaRPr lang="en-US" sz="4000" spc="100" dirty="0">
              <a:solidFill>
                <a:srgbClr val="595959"/>
              </a:solidFill>
              <a:latin typeface="Century Gothic"/>
              <a:cs typeface="Century Gothic"/>
            </a:endParaRPr>
          </a:p>
          <a:p>
            <a:pPr marL="1160463" lvl="1" indent="-706438">
              <a:lnSpc>
                <a:spcPct val="160000"/>
              </a:lnSpc>
            </a:pPr>
            <a:r>
              <a:rPr lang="en-US" sz="2200" spc="100" dirty="0" smtClean="0">
                <a:solidFill>
                  <a:srgbClr val="595959"/>
                </a:solidFill>
                <a:latin typeface="Century Gothic"/>
                <a:cs typeface="Century Gothic"/>
              </a:rPr>
              <a:t>satisfies a number </a:t>
            </a:r>
            <a:r>
              <a:rPr lang="en-US" sz="2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of </a:t>
            </a:r>
            <a:r>
              <a:rPr lang="en-US" sz="2200" b="1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aesthetic criteria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1388" y="2501617"/>
            <a:ext cx="8664221" cy="168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60463" lvl="1" indent="-706438">
              <a:lnSpc>
                <a:spcPct val="160000"/>
              </a:lnSpc>
            </a:pPr>
            <a:r>
              <a:rPr lang="en-US" sz="3400" dirty="0" smtClean="0">
                <a:solidFill>
                  <a:srgbClr val="000000"/>
                </a:solidFill>
                <a:latin typeface="Century Gothic"/>
                <a:cs typeface="Century Gothic"/>
              </a:rPr>
              <a:t>but</a:t>
            </a:r>
            <a:r>
              <a:rPr lang="en-US" sz="3200" dirty="0" smtClean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2200" b="1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…</a:t>
            </a:r>
          </a:p>
          <a:p>
            <a:pPr marL="1160463" lvl="1" indent="-706438">
              <a:lnSpc>
                <a:spcPct val="160000"/>
              </a:lnSpc>
            </a:pPr>
            <a:endParaRPr lang="en-US" sz="800" b="1" spc="100" dirty="0" smtClean="0">
              <a:solidFill>
                <a:srgbClr val="595959"/>
              </a:solidFill>
              <a:latin typeface="Century Gothic"/>
              <a:cs typeface="Century Gothic"/>
            </a:endParaRPr>
          </a:p>
          <a:p>
            <a:pPr marL="1160463" lvl="1" indent="-706438">
              <a:lnSpc>
                <a:spcPct val="160000"/>
              </a:lnSpc>
            </a:pPr>
            <a:r>
              <a:rPr lang="en-US" sz="2200" spc="100" dirty="0" smtClean="0">
                <a:solidFill>
                  <a:srgbClr val="595959"/>
                </a:solidFill>
                <a:latin typeface="Century Gothic"/>
                <a:cs typeface="Century Gothic"/>
              </a:rPr>
              <a:t>      drawing such a diagram is </a:t>
            </a:r>
            <a:r>
              <a:rPr lang="en-US" sz="2200" b="1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not</a:t>
            </a:r>
            <a:r>
              <a:rPr lang="en-US" sz="2200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2200" spc="100" dirty="0" smtClean="0">
                <a:solidFill>
                  <a:srgbClr val="595959"/>
                </a:solidFill>
                <a:latin typeface="Century Gothic"/>
                <a:cs typeface="Century Gothic"/>
              </a:rPr>
              <a:t>always possible</a:t>
            </a:r>
            <a:endParaRPr lang="en-US" sz="2000" spc="100" dirty="0" smtClean="0">
              <a:solidFill>
                <a:srgbClr val="595959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1388" y="4263555"/>
            <a:ext cx="8664221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60463" lvl="1" indent="-706438">
              <a:lnSpc>
                <a:spcPct val="160000"/>
              </a:lnSpc>
            </a:pPr>
            <a:r>
              <a:rPr lang="en-US" sz="3400" dirty="0" smtClean="0">
                <a:solidFill>
                  <a:srgbClr val="000000"/>
                </a:solidFill>
                <a:latin typeface="Century Gothic"/>
                <a:cs typeface="Century Gothic"/>
              </a:rPr>
              <a:t>so</a:t>
            </a:r>
            <a:r>
              <a:rPr lang="en-US" sz="2200" b="1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…</a:t>
            </a:r>
          </a:p>
          <a:p>
            <a:pPr marL="1160463" lvl="1" indent="-706438">
              <a:lnSpc>
                <a:spcPct val="160000"/>
              </a:lnSpc>
            </a:pPr>
            <a:endParaRPr lang="en-US" sz="400" b="1" spc="100" dirty="0" smtClean="0">
              <a:solidFill>
                <a:srgbClr val="595959"/>
              </a:solidFill>
              <a:latin typeface="Century Gothic"/>
              <a:cs typeface="Century Gothic"/>
            </a:endParaRPr>
          </a:p>
          <a:p>
            <a:pPr marL="987425" lvl="1" indent="-533400">
              <a:lnSpc>
                <a:spcPct val="160000"/>
              </a:lnSpc>
            </a:pPr>
            <a:r>
              <a:rPr lang="en-US" sz="2200" spc="100" dirty="0" smtClean="0">
                <a:solidFill>
                  <a:srgbClr val="595959"/>
                </a:solidFill>
                <a:latin typeface="Century Gothic"/>
                <a:cs typeface="Century Gothic"/>
              </a:rPr>
              <a:t>      different </a:t>
            </a:r>
            <a:r>
              <a:rPr lang="en-US" sz="2200" b="1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automatic</a:t>
            </a:r>
            <a:r>
              <a:rPr lang="en-US" sz="2200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2200" b="1" spc="100" dirty="0" smtClean="0">
                <a:solidFill>
                  <a:srgbClr val="000000"/>
                </a:solidFill>
                <a:latin typeface="Century Gothic"/>
                <a:cs typeface="Century Gothic"/>
              </a:rPr>
              <a:t>drawing techniques </a:t>
            </a:r>
            <a:r>
              <a:rPr lang="en-US" sz="2200" spc="100" dirty="0" smtClean="0">
                <a:solidFill>
                  <a:srgbClr val="595959"/>
                </a:solidFill>
                <a:latin typeface="Century Gothic"/>
                <a:cs typeface="Century Gothic"/>
              </a:rPr>
              <a:t>for different aesthetic criteria</a:t>
            </a:r>
            <a:endParaRPr lang="en-US" sz="2000" spc="100" dirty="0" smtClean="0">
              <a:solidFill>
                <a:srgbClr val="59595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6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2679169" y="5593773"/>
            <a:ext cx="6275511" cy="1080000"/>
            <a:chOff x="2221417" y="5538202"/>
            <a:chExt cx="6793415" cy="1169130"/>
          </a:xfrm>
        </p:grpSpPr>
        <p:pic>
          <p:nvPicPr>
            <p:cNvPr id="8" name="Picture 7" descr="bilal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1417" y="5606240"/>
              <a:ext cx="969747" cy="1088640"/>
            </a:xfrm>
            <a:prstGeom prst="rect">
              <a:avLst/>
            </a:prstGeom>
          </p:spPr>
        </p:pic>
        <p:pic>
          <p:nvPicPr>
            <p:cNvPr id="9" name="Picture 8" descr="helwig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298" y="5538202"/>
              <a:ext cx="827595" cy="1156678"/>
            </a:xfrm>
            <a:prstGeom prst="rect">
              <a:avLst/>
            </a:prstGeom>
          </p:spPr>
        </p:pic>
        <p:pic>
          <p:nvPicPr>
            <p:cNvPr id="10" name="Picture 9" descr="luana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098" y="5538202"/>
              <a:ext cx="1147598" cy="1156678"/>
            </a:xfrm>
            <a:prstGeom prst="rect">
              <a:avLst/>
            </a:prstGeom>
          </p:spPr>
        </p:pic>
        <p:pic>
          <p:nvPicPr>
            <p:cNvPr id="11" name="Picture 10" descr="peter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8005246" y="5610364"/>
              <a:ext cx="1009586" cy="1096845"/>
            </a:xfrm>
            <a:prstGeom prst="rect">
              <a:avLst/>
            </a:prstGeom>
          </p:spPr>
        </p:pic>
        <p:pic>
          <p:nvPicPr>
            <p:cNvPr id="12" name="Picture 11" descr="silvia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995" y="5538202"/>
              <a:ext cx="1071735" cy="1156678"/>
            </a:xfrm>
            <a:prstGeom prst="rect">
              <a:avLst/>
            </a:prstGeom>
          </p:spPr>
        </p:pic>
        <p:pic>
          <p:nvPicPr>
            <p:cNvPr id="13" name="Picture 12" descr="wolfgang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102" y="5550654"/>
              <a:ext cx="1124150" cy="1156678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27994" y="5646497"/>
            <a:ext cx="4130811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 smtClean="0">
                <a:solidFill>
                  <a:schemeClr val="tx2"/>
                </a:solidFill>
                <a:latin typeface="Century Gothic"/>
                <a:cs typeface="Century Gothic"/>
              </a:rPr>
              <a:t>InfoVis</a:t>
            </a:r>
            <a:r>
              <a:rPr lang="en-US" dirty="0">
                <a:latin typeface="Century Gothic"/>
                <a:cs typeface="Century Gothic"/>
              </a:rPr>
              <a:t>	</a:t>
            </a:r>
            <a:r>
              <a:rPr lang="en-US" dirty="0" smtClean="0">
                <a:latin typeface="Century Gothic"/>
                <a:cs typeface="Century Gothic"/>
              </a:rPr>
              <a:t>            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accent6"/>
                </a:solidFill>
                <a:latin typeface="Century Gothic"/>
                <a:cs typeface="Century Gothic"/>
              </a:rPr>
              <a:t>Visual Analytics (VA)</a:t>
            </a:r>
          </a:p>
          <a:p>
            <a:pPr>
              <a:lnSpc>
                <a:spcPct val="120000"/>
              </a:lnSpc>
            </a:pPr>
            <a:r>
              <a:rPr lang="en-US" dirty="0" err="1" smtClean="0">
                <a:solidFill>
                  <a:schemeClr val="accent5"/>
                </a:solidFill>
                <a:latin typeface="Century Gothic"/>
                <a:cs typeface="Century Gothic"/>
              </a:rPr>
              <a:t>SciVis</a:t>
            </a:r>
            <a:endParaRPr lang="en-US" dirty="0" smtClean="0">
              <a:solidFill>
                <a:schemeClr val="accent5"/>
              </a:solidFill>
              <a:latin typeface="Century Gothic"/>
              <a:cs typeface="Century Gothic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679616" y="5593773"/>
            <a:ext cx="988523" cy="108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022061" y="5617386"/>
            <a:ext cx="932619" cy="108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5618881" y="1215625"/>
            <a:ext cx="2880000" cy="3336990"/>
            <a:chOff x="5741168" y="1015081"/>
            <a:chExt cx="2880000" cy="3336990"/>
          </a:xfrm>
        </p:grpSpPr>
        <p:sp>
          <p:nvSpPr>
            <p:cNvPr id="69" name="Oval 68"/>
            <p:cNvSpPr/>
            <p:nvPr/>
          </p:nvSpPr>
          <p:spPr>
            <a:xfrm>
              <a:off x="5741168" y="1472071"/>
              <a:ext cx="2880000" cy="28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/>
                <a:cs typeface="Century Gothic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741858" y="1015081"/>
              <a:ext cx="900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tx2"/>
                  </a:solidFill>
                  <a:latin typeface="Century Gothic"/>
                  <a:cs typeface="Century Gothic"/>
                </a:rPr>
                <a:t>InfoVis</a:t>
              </a:r>
              <a:endParaRPr lang="en-US" dirty="0">
                <a:latin typeface="Century Gothic"/>
                <a:cs typeface="Century Gothic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249415" y="200273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6"/>
                  </a:solidFill>
                  <a:latin typeface="Century Gothic"/>
                  <a:cs typeface="Century Gothic"/>
                </a:rPr>
                <a:t>VA</a:t>
              </a:r>
              <a:endParaRPr lang="en-US" b="1" dirty="0">
                <a:solidFill>
                  <a:schemeClr val="accent6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7297402" y="2372071"/>
              <a:ext cx="1080170" cy="1080000"/>
            </a:xfrm>
            <a:prstGeom prst="ellipse">
              <a:avLst/>
            </a:prstGeom>
            <a:solidFill>
              <a:srgbClr val="FFFFFF"/>
            </a:solidFill>
            <a:ln w="28575" cmpd="sng">
              <a:solidFill>
                <a:srgbClr val="4BACC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413721" y="2002739"/>
              <a:ext cx="821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4BACC6"/>
                  </a:solidFill>
                  <a:latin typeface="Century Gothic"/>
                  <a:cs typeface="Century Gothic"/>
                </a:rPr>
                <a:t>SciVis</a:t>
              </a:r>
              <a:endParaRPr lang="en-US" dirty="0">
                <a:solidFill>
                  <a:srgbClr val="4BACC6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5964052" y="2372071"/>
              <a:ext cx="1080170" cy="1080000"/>
            </a:xfrm>
            <a:prstGeom prst="ellipse">
              <a:avLst/>
            </a:prstGeom>
            <a:solidFill>
              <a:srgbClr val="FFFFFF"/>
            </a:solidFill>
            <a:ln w="28575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33135" y="1783815"/>
            <a:ext cx="4159353" cy="2589240"/>
            <a:chOff x="415551" y="1750391"/>
            <a:chExt cx="4159353" cy="2589240"/>
          </a:xfrm>
        </p:grpSpPr>
        <p:grpSp>
          <p:nvGrpSpPr>
            <p:cNvPr id="76" name="Group 75"/>
            <p:cNvGrpSpPr/>
            <p:nvPr/>
          </p:nvGrpSpPr>
          <p:grpSpPr>
            <a:xfrm>
              <a:off x="415551" y="2204648"/>
              <a:ext cx="4159353" cy="1658605"/>
              <a:chOff x="803656" y="183278"/>
              <a:chExt cx="4159353" cy="1658605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2869390" y="221342"/>
                <a:ext cx="2056680" cy="1587477"/>
                <a:chOff x="2700667" y="847198"/>
                <a:chExt cx="2056680" cy="1587477"/>
              </a:xfrm>
            </p:grpSpPr>
            <p:cxnSp>
              <p:nvCxnSpPr>
                <p:cNvPr id="140" name="Straight Connector 139"/>
                <p:cNvCxnSpPr/>
                <p:nvPr/>
              </p:nvCxnSpPr>
              <p:spPr>
                <a:xfrm flipH="1">
                  <a:off x="2743287" y="858490"/>
                  <a:ext cx="190308" cy="1576185"/>
                </a:xfrm>
                <a:prstGeom prst="line">
                  <a:avLst/>
                </a:prstGeom>
                <a:ln w="28575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2890975" y="847198"/>
                  <a:ext cx="983438" cy="0"/>
                </a:xfrm>
                <a:prstGeom prst="line">
                  <a:avLst/>
                </a:prstGeom>
                <a:ln w="28575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3874413" y="847198"/>
                  <a:ext cx="793726" cy="435570"/>
                </a:xfrm>
                <a:prstGeom prst="line">
                  <a:avLst/>
                </a:prstGeom>
                <a:ln w="28575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4668139" y="1282768"/>
                  <a:ext cx="89208" cy="189303"/>
                </a:xfrm>
                <a:prstGeom prst="line">
                  <a:avLst/>
                </a:prstGeom>
                <a:ln w="28575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4757347" y="1472071"/>
                  <a:ext cx="0" cy="413598"/>
                </a:xfrm>
                <a:prstGeom prst="line">
                  <a:avLst/>
                </a:prstGeom>
                <a:ln w="28575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H="1">
                  <a:off x="4515872" y="1885669"/>
                  <a:ext cx="241475" cy="318979"/>
                </a:xfrm>
                <a:prstGeom prst="line">
                  <a:avLst/>
                </a:prstGeom>
                <a:ln w="28575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flipH="1">
                  <a:off x="4258805" y="2204648"/>
                  <a:ext cx="257067" cy="167423"/>
                </a:xfrm>
                <a:prstGeom prst="line">
                  <a:avLst/>
                </a:prstGeom>
                <a:ln w="28575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 flipH="1">
                  <a:off x="3679616" y="2372071"/>
                  <a:ext cx="579189" cy="62604"/>
                </a:xfrm>
                <a:prstGeom prst="line">
                  <a:avLst/>
                </a:prstGeom>
                <a:ln w="28575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 flipH="1">
                  <a:off x="2700667" y="2434675"/>
                  <a:ext cx="978949" cy="0"/>
                </a:xfrm>
                <a:prstGeom prst="line">
                  <a:avLst/>
                </a:prstGeom>
                <a:ln w="28575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/>
              <p:cNvGrpSpPr/>
              <p:nvPr/>
            </p:nvGrpSpPr>
            <p:grpSpPr>
              <a:xfrm>
                <a:off x="3070979" y="185542"/>
                <a:ext cx="1892030" cy="1072567"/>
                <a:chOff x="2890975" y="847198"/>
                <a:chExt cx="1892030" cy="1072567"/>
              </a:xfrm>
            </p:grpSpPr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890975" y="847198"/>
                  <a:ext cx="983438" cy="0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3874413" y="847198"/>
                  <a:ext cx="793726" cy="435570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4675005" y="1282768"/>
                  <a:ext cx="108000" cy="225103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4783005" y="1506167"/>
                  <a:ext cx="0" cy="413598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/>
              <p:cNvGrpSpPr/>
              <p:nvPr/>
            </p:nvGrpSpPr>
            <p:grpSpPr>
              <a:xfrm>
                <a:off x="2893930" y="1259813"/>
                <a:ext cx="2069079" cy="582070"/>
                <a:chOff x="2700667" y="1852605"/>
                <a:chExt cx="2069079" cy="582070"/>
              </a:xfrm>
            </p:grpSpPr>
            <p:cxnSp>
              <p:nvCxnSpPr>
                <p:cNvPr id="127" name="Straight Connector 126"/>
                <p:cNvCxnSpPr/>
                <p:nvPr/>
              </p:nvCxnSpPr>
              <p:spPr>
                <a:xfrm flipH="1">
                  <a:off x="4507349" y="1852605"/>
                  <a:ext cx="262397" cy="352043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flipH="1">
                  <a:off x="4254543" y="2200386"/>
                  <a:ext cx="257067" cy="167423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H="1">
                  <a:off x="3679616" y="2372071"/>
                  <a:ext cx="579189" cy="62604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flipH="1">
                  <a:off x="2700667" y="2434675"/>
                  <a:ext cx="978949" cy="0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>
                <a:off x="803656" y="183278"/>
                <a:ext cx="2269177" cy="829079"/>
                <a:chOff x="560265" y="847198"/>
                <a:chExt cx="2269177" cy="829079"/>
              </a:xfrm>
            </p:grpSpPr>
            <p:cxnSp>
              <p:nvCxnSpPr>
                <p:cNvPr id="121" name="Straight Connector 120"/>
                <p:cNvCxnSpPr/>
                <p:nvPr/>
              </p:nvCxnSpPr>
              <p:spPr>
                <a:xfrm flipH="1">
                  <a:off x="1513844" y="847198"/>
                  <a:ext cx="1315598" cy="0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flipH="1">
                  <a:off x="923701" y="847198"/>
                  <a:ext cx="590143" cy="11292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H="1">
                  <a:off x="692776" y="858490"/>
                  <a:ext cx="230925" cy="156591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flipH="1">
                  <a:off x="560265" y="1015081"/>
                  <a:ext cx="136774" cy="269951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560265" y="1282768"/>
                  <a:ext cx="0" cy="393509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/>
              <p:cNvGrpSpPr/>
              <p:nvPr/>
            </p:nvGrpSpPr>
            <p:grpSpPr>
              <a:xfrm>
                <a:off x="803656" y="1015081"/>
                <a:ext cx="2171007" cy="826802"/>
                <a:chOff x="568789" y="1613877"/>
                <a:chExt cx="2171007" cy="826802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568789" y="1613877"/>
                  <a:ext cx="123987" cy="271792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692776" y="1885669"/>
                  <a:ext cx="436192" cy="318979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1128968" y="2204648"/>
                  <a:ext cx="525997" cy="236031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1654965" y="2438937"/>
                  <a:ext cx="1084831" cy="1742"/>
                </a:xfrm>
                <a:prstGeom prst="line">
                  <a:avLst/>
                </a:prstGeom>
                <a:ln w="28575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/>
              <p:nvPr/>
            </p:nvGrpSpPr>
            <p:grpSpPr>
              <a:xfrm>
                <a:off x="835444" y="221342"/>
                <a:ext cx="2252129" cy="1587477"/>
                <a:chOff x="577313" y="847198"/>
                <a:chExt cx="2252129" cy="1587477"/>
              </a:xfrm>
            </p:grpSpPr>
            <p:cxnSp>
              <p:nvCxnSpPr>
                <p:cNvPr id="92" name="Straight Connector 91"/>
                <p:cNvCxnSpPr/>
                <p:nvPr/>
              </p:nvCxnSpPr>
              <p:spPr>
                <a:xfrm flipH="1">
                  <a:off x="2618751" y="847198"/>
                  <a:ext cx="193643" cy="1587477"/>
                </a:xfrm>
                <a:prstGeom prst="line">
                  <a:avLst/>
                </a:prstGeom>
                <a:ln w="28575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H="1">
                  <a:off x="1513844" y="847198"/>
                  <a:ext cx="1315598" cy="0"/>
                </a:xfrm>
                <a:prstGeom prst="line">
                  <a:avLst/>
                </a:prstGeom>
                <a:ln w="28575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H="1">
                  <a:off x="923701" y="847198"/>
                  <a:ext cx="590143" cy="11292"/>
                </a:xfrm>
                <a:prstGeom prst="line">
                  <a:avLst/>
                </a:prstGeom>
                <a:ln w="28575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 flipH="1">
                  <a:off x="692776" y="858490"/>
                  <a:ext cx="230925" cy="156591"/>
                </a:xfrm>
                <a:prstGeom prst="line">
                  <a:avLst/>
                </a:prstGeom>
                <a:ln w="28575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 flipH="1">
                  <a:off x="577313" y="1015081"/>
                  <a:ext cx="115463" cy="267687"/>
                </a:xfrm>
                <a:prstGeom prst="line">
                  <a:avLst/>
                </a:prstGeom>
                <a:ln w="28575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577313" y="1282768"/>
                  <a:ext cx="0" cy="346348"/>
                </a:xfrm>
                <a:prstGeom prst="line">
                  <a:avLst/>
                </a:prstGeom>
                <a:ln w="28575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577313" y="1629116"/>
                  <a:ext cx="115463" cy="256553"/>
                </a:xfrm>
                <a:prstGeom prst="line">
                  <a:avLst/>
                </a:prstGeom>
                <a:ln w="28575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692776" y="1885669"/>
                  <a:ext cx="436192" cy="318979"/>
                </a:xfrm>
                <a:prstGeom prst="line">
                  <a:avLst/>
                </a:prstGeom>
                <a:ln w="28575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1128968" y="2204648"/>
                  <a:ext cx="525997" cy="230027"/>
                </a:xfrm>
                <a:prstGeom prst="line">
                  <a:avLst/>
                </a:prstGeom>
                <a:ln w="28575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1654965" y="2434675"/>
                  <a:ext cx="984169" cy="0"/>
                </a:xfrm>
                <a:prstGeom prst="line">
                  <a:avLst/>
                </a:prstGeom>
                <a:ln w="28575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" name="TextBox 76"/>
            <p:cNvSpPr txBox="1"/>
            <p:nvPr/>
          </p:nvSpPr>
          <p:spPr>
            <a:xfrm>
              <a:off x="2247611" y="1750391"/>
              <a:ext cx="900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tx2"/>
                  </a:solidFill>
                  <a:latin typeface="Century Gothic"/>
                  <a:cs typeface="Century Gothic"/>
                </a:rPr>
                <a:t>InfoVis</a:t>
              </a:r>
              <a:endParaRPr lang="en-US" dirty="0">
                <a:latin typeface="Century Gothic"/>
                <a:cs typeface="Century Gothic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734164" y="397029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entury Gothic"/>
                  <a:cs typeface="Century Gothic"/>
                </a:rPr>
                <a:t>VA</a:t>
              </a:r>
              <a:endParaRPr lang="en-US" dirty="0">
                <a:solidFill>
                  <a:schemeClr val="accent6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42242" y="3970299"/>
              <a:ext cx="821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4BACC6"/>
                  </a:solidFill>
                  <a:latin typeface="Century Gothic"/>
                  <a:cs typeface="Century Gothic"/>
                </a:rPr>
                <a:t>SciVis</a:t>
              </a:r>
              <a:endParaRPr lang="en-US" dirty="0">
                <a:solidFill>
                  <a:srgbClr val="4BACC6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994264" y="171634"/>
            <a:ext cx="2129234" cy="860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 err="1" smtClean="0">
                <a:latin typeface="Century Gothic"/>
                <a:cs typeface="Century Gothic"/>
              </a:rPr>
              <a:t>iCircles</a:t>
            </a:r>
            <a:endParaRPr lang="en-US" sz="2800" dirty="0" smtClean="0">
              <a:latin typeface="Century Gothic"/>
              <a:cs typeface="Century Gothic"/>
            </a:endParaRP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entury Gothic"/>
                <a:cs typeface="Century Gothic"/>
              </a:rPr>
              <a:t>[Stapleton et al., 2012]</a:t>
            </a:r>
            <a:endParaRPr lang="en-US" sz="1400" dirty="0">
              <a:latin typeface="Century Gothic"/>
              <a:cs typeface="Century Gothic"/>
            </a:endParaRPr>
          </a:p>
        </p:txBody>
      </p:sp>
      <p:sp>
        <p:nvSpPr>
          <p:cNvPr id="223" name="Rounded Rectangle 222"/>
          <p:cNvSpPr/>
          <p:nvPr/>
        </p:nvSpPr>
        <p:spPr>
          <a:xfrm>
            <a:off x="201440" y="1215625"/>
            <a:ext cx="4622743" cy="3647434"/>
          </a:xfrm>
          <a:prstGeom prst="roundRect">
            <a:avLst>
              <a:gd name="adj" fmla="val 0"/>
            </a:avLst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  <p:sp>
        <p:nvSpPr>
          <p:cNvPr id="224" name="Rounded Rectangle 223"/>
          <p:cNvSpPr/>
          <p:nvPr/>
        </p:nvSpPr>
        <p:spPr>
          <a:xfrm>
            <a:off x="5146372" y="1234329"/>
            <a:ext cx="3825018" cy="3647434"/>
          </a:xfrm>
          <a:prstGeom prst="roundRect">
            <a:avLst>
              <a:gd name="adj" fmla="val 0"/>
            </a:avLst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230539" y="171634"/>
            <a:ext cx="4564546" cy="860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 smtClean="0">
                <a:latin typeface="Century Gothic"/>
                <a:cs typeface="Century Gothic"/>
              </a:rPr>
              <a:t>Euler Diagram </a:t>
            </a:r>
            <a:r>
              <a:rPr lang="en-US" sz="2800" dirty="0" err="1" smtClean="0">
                <a:latin typeface="Century Gothic"/>
                <a:cs typeface="Century Gothic"/>
              </a:rPr>
              <a:t>Embedder</a:t>
            </a:r>
            <a:endParaRPr lang="en-US" sz="2800" dirty="0" smtClean="0">
              <a:latin typeface="Century Gothic"/>
              <a:cs typeface="Century Gothic"/>
            </a:endParaRP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entury Gothic"/>
                <a:cs typeface="Century Gothic"/>
              </a:rPr>
              <a:t>[Rodgers et al., 2008]</a:t>
            </a:r>
            <a:endParaRPr lang="en-US" sz="1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825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3" grpId="0" animBg="1"/>
      <p:bldP spid="223" grpId="1" animBg="1"/>
      <p:bldP spid="224" grpId="0" animBg="1"/>
      <p:bldP spid="224" grpId="1" animBg="1"/>
      <p:bldP spid="2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539552" y="790582"/>
          <a:ext cx="8064896" cy="51587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080120"/>
                <a:gridCol w="936104"/>
                <a:gridCol w="936104"/>
                <a:gridCol w="604376"/>
                <a:gridCol w="558800"/>
                <a:gridCol w="629920"/>
                <a:gridCol w="543612"/>
                <a:gridCol w="543612"/>
                <a:gridCol w="2232248"/>
              </a:tblGrid>
              <a:tr h="5112568">
                <a:tc>
                  <a:txBody>
                    <a:bodyPr/>
                    <a:lstStyle/>
                    <a:p>
                      <a:r>
                        <a:rPr lang="de-AT" dirty="0" smtClean="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de-A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AT" dirty="0" smtClean="0">
                          <a:solidFill>
                            <a:schemeClr val="tx1"/>
                          </a:solidFill>
                        </a:rPr>
                        <a:t>Sex</a:t>
                      </a:r>
                    </a:p>
                    <a:p>
                      <a:pPr algn="l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AT" sz="1750" b="1" dirty="0" smtClean="0">
                          <a:solidFill>
                            <a:schemeClr val="tx1"/>
                          </a:solidFill>
                        </a:rPr>
                        <a:t>PhD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2014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2006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1998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1990</a:t>
                      </a: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1997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de-AT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de-AT" b="0" dirty="0" smtClean="0">
                          <a:solidFill>
                            <a:schemeClr val="tx1"/>
                          </a:solidFill>
                        </a:rPr>
                      </a:br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de-A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AT" sz="1750" b="1" dirty="0" smtClean="0">
                          <a:solidFill>
                            <a:schemeClr val="tx1"/>
                          </a:solidFill>
                        </a:rPr>
                        <a:t>Topics</a:t>
                      </a:r>
                    </a:p>
                    <a:p>
                      <a:pPr algn="l"/>
                      <a:endParaRPr lang="de-AT" sz="175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InfoVis; </a:t>
                      </a:r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VA</a:t>
                      </a:r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; </a:t>
                      </a:r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Biology; </a:t>
                      </a:r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Machine Learning</a:t>
                      </a:r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InfoVis</a:t>
                      </a:r>
                      <a:r>
                        <a:rPr lang="de-AT" sz="1750" b="0" dirty="0" smtClean="0">
                          <a:solidFill>
                            <a:schemeClr val="tx1"/>
                          </a:solidFill>
                        </a:rPr>
                        <a:t>;</a:t>
                      </a:r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 Diagrams; Visual Languages</a:t>
                      </a:r>
                    </a:p>
                    <a:p>
                      <a:pPr algn="l"/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750" b="0" baseline="0" dirty="0" err="1" smtClean="0">
                          <a:solidFill>
                            <a:schemeClr val="tx1"/>
                          </a:solidFill>
                        </a:rPr>
                        <a:t>InfoVis</a:t>
                      </a:r>
                      <a:r>
                        <a:rPr lang="en-US" sz="1750" b="0" baseline="0" dirty="0" smtClean="0">
                          <a:solidFill>
                            <a:schemeClr val="tx1"/>
                          </a:solidFill>
                        </a:rPr>
                        <a:t>; VA; Time; Science of Interaction</a:t>
                      </a:r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IVA; SciVis; InfoVis;  Biology</a:t>
                      </a:r>
                    </a:p>
                    <a:p>
                      <a:pPr algn="l"/>
                      <a:endParaRPr lang="en-US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750" b="0" baseline="0" dirty="0" err="1" smtClean="0">
                          <a:solidFill>
                            <a:schemeClr val="tx1"/>
                          </a:solidFill>
                        </a:rPr>
                        <a:t>InfoVis</a:t>
                      </a:r>
                      <a:r>
                        <a:rPr lang="en-US" sz="1750" b="0" baseline="0" dirty="0" smtClean="0">
                          <a:solidFill>
                            <a:schemeClr val="tx1"/>
                          </a:solidFill>
                        </a:rPr>
                        <a:t>; VA; Process Management; Time</a:t>
                      </a:r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75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750" b="0" baseline="0" dirty="0" smtClean="0">
                          <a:solidFill>
                            <a:schemeClr val="tx1"/>
                          </a:solidFill>
                        </a:rPr>
                        <a:t>Diagrams; Logic; Visual Languages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grpSp>
        <p:nvGrpSpPr>
          <p:cNvPr id="71" name="Group 70"/>
          <p:cNvGrpSpPr/>
          <p:nvPr/>
        </p:nvGrpSpPr>
        <p:grpSpPr>
          <a:xfrm rot="16200000">
            <a:off x="2612988" y="2240866"/>
            <a:ext cx="4680522" cy="2736306"/>
            <a:chOff x="7380312" y="1440908"/>
            <a:chExt cx="1322022" cy="3788292"/>
          </a:xfrm>
        </p:grpSpPr>
        <p:sp>
          <p:nvSpPr>
            <p:cNvPr id="72" name="Rectangle 71"/>
            <p:cNvSpPr/>
            <p:nvPr/>
          </p:nvSpPr>
          <p:spPr>
            <a:xfrm>
              <a:off x="7380312" y="1440908"/>
              <a:ext cx="1322022" cy="576063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380312" y="2230742"/>
              <a:ext cx="1322022" cy="576064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80312" y="3079095"/>
              <a:ext cx="1322022" cy="576063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380312" y="3882995"/>
              <a:ext cx="1322022" cy="576063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380312" y="4653136"/>
              <a:ext cx="1322022" cy="576064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55576" y="1268760"/>
            <a:ext cx="531580" cy="4545439"/>
            <a:chOff x="467543" y="1556792"/>
            <a:chExt cx="540001" cy="4617448"/>
          </a:xfrm>
        </p:grpSpPr>
        <p:pic>
          <p:nvPicPr>
            <p:cNvPr id="25" name="Picture 2" descr="C:\dev\EuroVis2014STAR\images\authors\bilal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7543" y="1556792"/>
              <a:ext cx="540000" cy="578118"/>
            </a:xfrm>
            <a:prstGeom prst="rect">
              <a:avLst/>
            </a:prstGeom>
            <a:noFill/>
          </p:spPr>
        </p:pic>
        <p:pic>
          <p:nvPicPr>
            <p:cNvPr id="27" name="Picture 3" descr="C:\dev\EuroVis2014STAR\images\authors\peter.png"/>
            <p:cNvPicPr>
              <a:picLocks noChangeAspect="1" noChangeArrowheads="1"/>
            </p:cNvPicPr>
            <p:nvPr/>
          </p:nvPicPr>
          <p:blipFill>
            <a:blip r:embed="rId4" cstate="print"/>
            <a:srcRect l="6690" r="13028" b="1721"/>
            <a:stretch>
              <a:fillRect/>
            </a:stretch>
          </p:blipFill>
          <p:spPr bwMode="auto">
            <a:xfrm>
              <a:off x="467544" y="5589240"/>
              <a:ext cx="540000" cy="585000"/>
            </a:xfrm>
            <a:prstGeom prst="rect">
              <a:avLst/>
            </a:prstGeom>
            <a:noFill/>
          </p:spPr>
        </p:pic>
        <p:pic>
          <p:nvPicPr>
            <p:cNvPr id="28" name="Picture 4" descr="C:\dev\EuroVis2014STAR\images\authors\silvia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7544" y="4778102"/>
              <a:ext cx="540000" cy="579773"/>
            </a:xfrm>
            <a:prstGeom prst="rect">
              <a:avLst/>
            </a:prstGeom>
            <a:noFill/>
          </p:spPr>
        </p:pic>
        <p:pic>
          <p:nvPicPr>
            <p:cNvPr id="29" name="Picture 5" descr="C:\dev\EuroVis2014STAR\images\authors\wolfgang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7544" y="3150493"/>
              <a:ext cx="540000" cy="568929"/>
            </a:xfrm>
            <a:prstGeom prst="rect">
              <a:avLst/>
            </a:prstGeom>
            <a:noFill/>
          </p:spPr>
        </p:pic>
        <p:pic>
          <p:nvPicPr>
            <p:cNvPr id="30" name="Picture 6" descr="C:\dev\EuroVis2014STAR\images\authors\helwig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7544" y="3976489"/>
              <a:ext cx="540000" cy="572438"/>
            </a:xfrm>
            <a:prstGeom prst="rect">
              <a:avLst/>
            </a:prstGeom>
            <a:noFill/>
          </p:spPr>
        </p:pic>
        <p:pic>
          <p:nvPicPr>
            <p:cNvPr id="31" name="Picture 7" descr="C:\dev\EuroVis2014STAR\images\authors\luana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67544" y="2377455"/>
              <a:ext cx="540000" cy="540000"/>
            </a:xfrm>
            <a:prstGeom prst="rect">
              <a:avLst/>
            </a:prstGeom>
            <a:noFill/>
          </p:spPr>
        </p:pic>
      </p:grpSp>
      <p:grpSp>
        <p:nvGrpSpPr>
          <p:cNvPr id="47" name="Group 46"/>
          <p:cNvGrpSpPr/>
          <p:nvPr/>
        </p:nvGrpSpPr>
        <p:grpSpPr>
          <a:xfrm>
            <a:off x="3635896" y="692696"/>
            <a:ext cx="2684656" cy="474025"/>
            <a:chOff x="3196310" y="748660"/>
            <a:chExt cx="3268258" cy="577070"/>
          </a:xfrm>
        </p:grpSpPr>
        <p:pic>
          <p:nvPicPr>
            <p:cNvPr id="41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 r="70498"/>
            <a:stretch>
              <a:fillRect/>
            </a:stretch>
          </p:blipFill>
          <p:spPr bwMode="auto">
            <a:xfrm>
              <a:off x="3196310" y="748660"/>
              <a:ext cx="511594" cy="5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9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572000" y="872094"/>
              <a:ext cx="588153" cy="326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10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292080" y="788306"/>
              <a:ext cx="487538" cy="481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1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888464" y="754636"/>
              <a:ext cx="576104" cy="5710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14" descr="https://pbs.twimg.com/profile_images/75323241/hiit-twitter_bigger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3851920" y="787397"/>
              <a:ext cx="472695" cy="472695"/>
            </a:xfrm>
            <a:prstGeom prst="rect">
              <a:avLst/>
            </a:prstGeom>
            <a:noFill/>
          </p:spPr>
        </p:pic>
      </p:grpSp>
      <p:grpSp>
        <p:nvGrpSpPr>
          <p:cNvPr id="49" name="Group 48"/>
          <p:cNvGrpSpPr/>
          <p:nvPr/>
        </p:nvGrpSpPr>
        <p:grpSpPr>
          <a:xfrm>
            <a:off x="6423888" y="1330608"/>
            <a:ext cx="2088232" cy="4614070"/>
            <a:chOff x="7380312" y="1412776"/>
            <a:chExt cx="1322022" cy="4614070"/>
          </a:xfrm>
        </p:grpSpPr>
        <p:sp>
          <p:nvSpPr>
            <p:cNvPr id="51" name="Rectangle 50"/>
            <p:cNvSpPr/>
            <p:nvPr/>
          </p:nvSpPr>
          <p:spPr>
            <a:xfrm>
              <a:off x="7380312" y="1412776"/>
              <a:ext cx="1322022" cy="576064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380312" y="2230742"/>
              <a:ext cx="1322022" cy="576064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380312" y="3022830"/>
              <a:ext cx="1322022" cy="576064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380312" y="3840796"/>
              <a:ext cx="1322022" cy="576064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380312" y="4653136"/>
              <a:ext cx="1322022" cy="576064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380312" y="5450782"/>
              <a:ext cx="1322022" cy="576064"/>
            </a:xfrm>
            <a:prstGeom prst="rect">
              <a:avLst/>
            </a:prstGeom>
            <a:solidFill>
              <a:srgbClr val="FF0000">
                <a:alpha val="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32" name="Rectangle 19"/>
          <p:cNvSpPr/>
          <p:nvPr/>
        </p:nvSpPr>
        <p:spPr>
          <a:xfrm>
            <a:off x="3491880" y="1210392"/>
            <a:ext cx="2880320" cy="4785496"/>
          </a:xfrm>
          <a:prstGeom prst="rect">
            <a:avLst/>
          </a:prstGeom>
          <a:solidFill>
            <a:srgbClr val="FF0000">
              <a:alpha val="5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02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/>
          <p:cNvSpPr txBox="1">
            <a:spLocks noChangeArrowheads="1"/>
          </p:cNvSpPr>
          <p:nvPr/>
        </p:nvSpPr>
        <p:spPr bwMode="auto">
          <a:xfrm>
            <a:off x="45875" y="5849753"/>
            <a:ext cx="69342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GB" sz="1400" b="1" dirty="0">
                <a:latin typeface="Century Gothic"/>
                <a:cs typeface="Century Gothic"/>
              </a:rPr>
              <a:t>Overlap between TET1 and SIN3A target genes (FDR , 0.01) </a:t>
            </a:r>
          </a:p>
          <a:p>
            <a:pPr eaLnBrk="1" hangingPunct="1"/>
            <a:r>
              <a:rPr lang="en-GB" sz="1100" dirty="0">
                <a:latin typeface="Arial"/>
                <a:cs typeface="Arial"/>
              </a:rPr>
              <a:t>K. Williams, J. Christensen, M. T. Pedersen, J. V. Johansen, P. A. C. </a:t>
            </a:r>
            <a:r>
              <a:rPr lang="en-GB" sz="1100" dirty="0" err="1">
                <a:latin typeface="Arial"/>
                <a:cs typeface="Arial"/>
              </a:rPr>
              <a:t>Cloos</a:t>
            </a:r>
            <a:r>
              <a:rPr lang="en-GB" sz="1100" dirty="0">
                <a:latin typeface="Arial"/>
                <a:cs typeface="Arial"/>
              </a:rPr>
              <a:t>, J. </a:t>
            </a:r>
            <a:r>
              <a:rPr lang="en-GB" sz="1100" dirty="0" err="1">
                <a:latin typeface="Arial"/>
                <a:cs typeface="Arial"/>
              </a:rPr>
              <a:t>Rappsilber</a:t>
            </a:r>
            <a:r>
              <a:rPr lang="en-GB" sz="1100" dirty="0">
                <a:latin typeface="Arial"/>
                <a:cs typeface="Arial"/>
              </a:rPr>
              <a:t>, and K. </a:t>
            </a:r>
            <a:r>
              <a:rPr lang="en-GB" sz="1100" dirty="0" err="1">
                <a:latin typeface="Arial"/>
                <a:cs typeface="Arial"/>
              </a:rPr>
              <a:t>Helin</a:t>
            </a:r>
            <a:r>
              <a:rPr lang="en-GB" sz="1100" dirty="0">
                <a:latin typeface="Arial"/>
                <a:cs typeface="Arial"/>
              </a:rPr>
              <a:t>, "TET1 and </a:t>
            </a:r>
            <a:r>
              <a:rPr lang="en-GB" sz="1100" dirty="0" err="1">
                <a:latin typeface="Arial"/>
                <a:cs typeface="Arial"/>
              </a:rPr>
              <a:t>hydroxymethylcytosine</a:t>
            </a:r>
            <a:r>
              <a:rPr lang="en-GB" sz="1100" dirty="0">
                <a:latin typeface="Arial"/>
                <a:cs typeface="Arial"/>
              </a:rPr>
              <a:t> in transcription and DNA methylation fidelity," Nature, vol. 473, no. 7347, pp. 343-348, May 2011, doi:10.1038/nature10066.</a:t>
            </a:r>
          </a:p>
          <a:p>
            <a:pPr eaLnBrk="1" hangingPunct="1"/>
            <a:endParaRPr lang="mt-MT" dirty="0">
              <a:latin typeface="Century Gothic"/>
              <a:cs typeface="Century Gothic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54" y="727186"/>
            <a:ext cx="4917117" cy="457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9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96" y="200343"/>
            <a:ext cx="2294956" cy="3208482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6489229" y="2083979"/>
            <a:ext cx="1584047" cy="1163925"/>
          </a:xfrm>
          <a:custGeom>
            <a:avLst/>
            <a:gdLst>
              <a:gd name="connsiteX0" fmla="*/ 0 w 1792941"/>
              <a:gd name="connsiteY0" fmla="*/ 522941 h 1270000"/>
              <a:gd name="connsiteX1" fmla="*/ 986117 w 1792941"/>
              <a:gd name="connsiteY1" fmla="*/ 134471 h 1270000"/>
              <a:gd name="connsiteX2" fmla="*/ 1128058 w 1792941"/>
              <a:gd name="connsiteY2" fmla="*/ 14941 h 1270000"/>
              <a:gd name="connsiteX3" fmla="*/ 1344706 w 1792941"/>
              <a:gd name="connsiteY3" fmla="*/ 0 h 1270000"/>
              <a:gd name="connsiteX4" fmla="*/ 1524000 w 1792941"/>
              <a:gd name="connsiteY4" fmla="*/ 164353 h 1270000"/>
              <a:gd name="connsiteX5" fmla="*/ 1792941 w 1792941"/>
              <a:gd name="connsiteY5" fmla="*/ 403412 h 1270000"/>
              <a:gd name="connsiteX6" fmla="*/ 1598706 w 1792941"/>
              <a:gd name="connsiteY6" fmla="*/ 747059 h 1270000"/>
              <a:gd name="connsiteX7" fmla="*/ 1225176 w 1792941"/>
              <a:gd name="connsiteY7" fmla="*/ 627530 h 1270000"/>
              <a:gd name="connsiteX8" fmla="*/ 433294 w 1792941"/>
              <a:gd name="connsiteY8" fmla="*/ 1270000 h 1270000"/>
              <a:gd name="connsiteX9" fmla="*/ 0 w 1792941"/>
              <a:gd name="connsiteY9" fmla="*/ 522941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92941" h="1270000">
                <a:moveTo>
                  <a:pt x="0" y="522941"/>
                </a:moveTo>
                <a:lnTo>
                  <a:pt x="986117" y="134471"/>
                </a:lnTo>
                <a:lnTo>
                  <a:pt x="1128058" y="14941"/>
                </a:lnTo>
                <a:lnTo>
                  <a:pt x="1344706" y="0"/>
                </a:lnTo>
                <a:lnTo>
                  <a:pt x="1524000" y="164353"/>
                </a:lnTo>
                <a:lnTo>
                  <a:pt x="1792941" y="403412"/>
                </a:lnTo>
                <a:lnTo>
                  <a:pt x="1598706" y="747059"/>
                </a:lnTo>
                <a:lnTo>
                  <a:pt x="1225176" y="627530"/>
                </a:lnTo>
                <a:lnTo>
                  <a:pt x="433294" y="1270000"/>
                </a:lnTo>
                <a:lnTo>
                  <a:pt x="0" y="522941"/>
                </a:lnTo>
                <a:close/>
              </a:path>
            </a:pathLst>
          </a:cu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13094" y="3180643"/>
            <a:ext cx="829321" cy="22739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pic>
        <p:nvPicPr>
          <p:cNvPr id="7" name="Picture 6" descr="eglit_cs_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27" y="196366"/>
            <a:ext cx="3711305" cy="2411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056" y="4047533"/>
            <a:ext cx="3031297" cy="267052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915824" y="1886723"/>
            <a:ext cx="540399" cy="4361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01643" y="1186517"/>
            <a:ext cx="738888" cy="110495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31966" y="3963971"/>
            <a:ext cx="3299476" cy="2844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1164" y="2702833"/>
            <a:ext cx="3096734" cy="749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200" dirty="0" smtClean="0">
                <a:latin typeface="Century Gothic"/>
                <a:cs typeface="Century Gothic"/>
              </a:rPr>
              <a:t>Venn Diagram Plotter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entury Gothic"/>
                <a:cs typeface="Century Gothic"/>
              </a:rPr>
              <a:t>[Littlefield &amp; Monroe]</a:t>
            </a:r>
            <a:endParaRPr lang="en-US" sz="1400" dirty="0">
              <a:latin typeface="Century Gothic"/>
              <a:cs typeface="Century Gothic"/>
            </a:endParaRPr>
          </a:p>
        </p:txBody>
      </p:sp>
      <p:pic>
        <p:nvPicPr>
          <p:cNvPr id="20" name="Picture 8" descr="Screen Shot 2012-10-02 at 17.53.3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2018" y="2535762"/>
            <a:ext cx="537953" cy="95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Screen Shot 2012-10-02 at 17.53.33.png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5979" y="3207998"/>
            <a:ext cx="1019250" cy="521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563425" y="3547361"/>
            <a:ext cx="2156497" cy="749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200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DrawEuler</a:t>
            </a:r>
            <a:endParaRPr lang="en-US" sz="2200" dirty="0" smtClean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entury Gothic"/>
                <a:cs typeface="Century Gothic"/>
              </a:rPr>
              <a:t>[Chow &amp; </a:t>
            </a:r>
            <a:r>
              <a:rPr lang="en-US" sz="1400" dirty="0" err="1" smtClean="0">
                <a:latin typeface="Century Gothic"/>
                <a:cs typeface="Century Gothic"/>
              </a:rPr>
              <a:t>Ruskey</a:t>
            </a:r>
            <a:r>
              <a:rPr lang="en-US" sz="1400" dirty="0" smtClean="0">
                <a:latin typeface="Century Gothic"/>
                <a:cs typeface="Century Gothic"/>
              </a:rPr>
              <a:t>, 2005]</a:t>
            </a:r>
            <a:endParaRPr lang="en-US" sz="1400" dirty="0">
              <a:latin typeface="Century Gothic"/>
              <a:cs typeface="Century Gothic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8657" y="6204589"/>
            <a:ext cx="2027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Gothic"/>
                <a:cs typeface="Century Gothic"/>
              </a:rPr>
              <a:t>[</a:t>
            </a:r>
            <a:r>
              <a:rPr lang="en-US" sz="1400" dirty="0" smtClean="0">
                <a:latin typeface="Century Gothic"/>
                <a:cs typeface="Century Gothic"/>
              </a:rPr>
              <a:t>Micallef et al., 2014]</a:t>
            </a:r>
            <a:endParaRPr lang="en-US" sz="1400" dirty="0">
              <a:latin typeface="Century Gothic"/>
              <a:cs typeface="Century Gothic"/>
            </a:endParaRPr>
          </a:p>
        </p:txBody>
      </p:sp>
      <p:pic>
        <p:nvPicPr>
          <p:cNvPr id="24" name="Picture 13" descr="phdproject_eulerAPE_logo_small.jpg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77" y="5444687"/>
            <a:ext cx="1795105" cy="79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145979" y="100272"/>
            <a:ext cx="3947726" cy="26025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815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22" grpId="0"/>
      <p:bldP spid="23" grpId="0"/>
      <p:bldP spid="25" grpId="0" animBg="1"/>
      <p:bldP spid="25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psf\Home\Dropbox\ConfCommittees\EuroVis2014\STARpres\Pics\Igenerated\ap_tools_venneuler_correct_missing_zon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68" y="1098399"/>
            <a:ext cx="3046681" cy="3229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876835" y="4411322"/>
            <a:ext cx="2276334" cy="749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200" dirty="0" smtClean="0">
                <a:solidFill>
                  <a:srgbClr val="000000"/>
                </a:solidFill>
                <a:latin typeface="Century Gothic"/>
                <a:cs typeface="Century Gothic"/>
              </a:rPr>
              <a:t>3 Circle Venn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entury Gothic"/>
                <a:cs typeface="Century Gothic"/>
              </a:rPr>
              <a:t>[Chow &amp; Rodgers, 2005]</a:t>
            </a:r>
            <a:endParaRPr lang="en-US" sz="1400" dirty="0">
              <a:latin typeface="Century Gothic"/>
              <a:cs typeface="Century Gothic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166139" y="1140691"/>
            <a:ext cx="3478234" cy="3163462"/>
            <a:chOff x="5134783" y="388773"/>
            <a:chExt cx="3478234" cy="3163462"/>
          </a:xfrm>
        </p:grpSpPr>
        <p:pic>
          <p:nvPicPr>
            <p:cNvPr id="19" name="Picture 18" descr="3circlevenn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4783" y="388773"/>
              <a:ext cx="3478234" cy="3163462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5954792" y="1231727"/>
              <a:ext cx="29164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latin typeface="Arial"/>
                  <a:cs typeface="Arial"/>
                </a:rPr>
                <a:t>a</a:t>
              </a:r>
              <a:endParaRPr lang="en-US" sz="1500" dirty="0"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90636" y="1416393"/>
              <a:ext cx="29164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latin typeface="Arial"/>
                  <a:cs typeface="Arial"/>
                </a:rPr>
                <a:t>b</a:t>
              </a:r>
              <a:endParaRPr lang="en-US" sz="1500" dirty="0">
                <a:latin typeface="Arial"/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91075" y="2669879"/>
              <a:ext cx="28084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/>
                  <a:cs typeface="Arial"/>
                </a:rPr>
                <a:t>c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28363" y="1337087"/>
              <a:ext cx="18466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500" dirty="0"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46937" y="2015514"/>
              <a:ext cx="18466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500" dirty="0">
                <a:latin typeface="Arial"/>
                <a:cs typeface="Arial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349136" y="4396507"/>
            <a:ext cx="1708408" cy="749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200" dirty="0" err="1" smtClean="0">
                <a:solidFill>
                  <a:srgbClr val="000000"/>
                </a:solidFill>
                <a:latin typeface="Courier"/>
                <a:cs typeface="Courier"/>
              </a:rPr>
              <a:t>venneuler</a:t>
            </a:r>
            <a:endParaRPr lang="en-US" sz="22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entury Gothic"/>
                <a:cs typeface="Century Gothic"/>
              </a:rPr>
              <a:t>[Wilkinson, 2012]</a:t>
            </a:r>
            <a:endParaRPr lang="en-US" sz="1400" dirty="0">
              <a:latin typeface="Century Gothic"/>
              <a:cs typeface="Century Gothic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31393" y="0"/>
            <a:ext cx="4281215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400" dirty="0">
                <a:latin typeface="Century Gothic"/>
                <a:cs typeface="Century Gothic"/>
              </a:rPr>
              <a:t>a</a:t>
            </a:r>
            <a:r>
              <a:rPr lang="en-US" sz="1400" dirty="0" smtClean="0">
                <a:latin typeface="Century Gothic"/>
                <a:cs typeface="Century Gothic"/>
              </a:rPr>
              <a:t>=500, b=500, c=500, </a:t>
            </a:r>
            <a:r>
              <a:rPr lang="en-US" sz="1400" dirty="0" err="1" smtClean="0">
                <a:latin typeface="Century Gothic"/>
                <a:cs typeface="Century Gothic"/>
              </a:rPr>
              <a:t>ab</a:t>
            </a:r>
            <a:r>
              <a:rPr lang="en-US" sz="1400" dirty="0" smtClean="0">
                <a:latin typeface="Century Gothic"/>
                <a:cs typeface="Century Gothic"/>
              </a:rPr>
              <a:t>=5, ac=5, </a:t>
            </a:r>
            <a:r>
              <a:rPr lang="en-US" sz="1400" dirty="0" err="1" smtClean="0">
                <a:latin typeface="Century Gothic"/>
                <a:cs typeface="Century Gothic"/>
              </a:rPr>
              <a:t>bc</a:t>
            </a:r>
            <a:r>
              <a:rPr lang="en-US" sz="1400" dirty="0" smtClean="0">
                <a:latin typeface="Century Gothic"/>
                <a:cs typeface="Century Gothic"/>
              </a:rPr>
              <a:t>=5, </a:t>
            </a:r>
            <a:r>
              <a:rPr lang="en-US" sz="1400" dirty="0" err="1" smtClean="0">
                <a:latin typeface="Century Gothic"/>
                <a:cs typeface="Century Gothic"/>
              </a:rPr>
              <a:t>abc</a:t>
            </a:r>
            <a:r>
              <a:rPr lang="en-US" sz="1400" dirty="0" smtClean="0">
                <a:latin typeface="Century Gothic"/>
                <a:cs typeface="Century Gothic"/>
              </a:rPr>
              <a:t>=5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2430184" y="1020443"/>
            <a:ext cx="149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entury Gothic"/>
                <a:cs typeface="Century Gothic"/>
              </a:rPr>
              <a:t>m</a:t>
            </a: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issing </a:t>
            </a:r>
            <a:r>
              <a:rPr lang="en-US" dirty="0" err="1" smtClean="0">
                <a:solidFill>
                  <a:srgbClr val="FF0000"/>
                </a:solidFill>
                <a:latin typeface="Century Gothic"/>
                <a:cs typeface="Century Gothic"/>
              </a:rPr>
              <a:t>abc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1864887" y="2533343"/>
            <a:ext cx="324000" cy="3240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00891" y="5677702"/>
            <a:ext cx="2700603" cy="79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incorrect</a:t>
            </a:r>
            <a:r>
              <a:rPr lang="en-US" b="1" dirty="0" smtClean="0">
                <a:solidFill>
                  <a:srgbClr val="FF0000"/>
                </a:solidFill>
                <a:latin typeface="Century Gothic"/>
                <a:cs typeface="Century Gothic"/>
              </a:rPr>
              <a:t> </a:t>
            </a:r>
          </a:p>
          <a:p>
            <a:pPr algn="ctr">
              <a:lnSpc>
                <a:spcPct val="130000"/>
              </a:lnSpc>
            </a:pPr>
            <a:r>
              <a:rPr lang="en-US" b="1" dirty="0" smtClean="0">
                <a:solidFill>
                  <a:srgbClr val="FF0000"/>
                </a:solidFill>
                <a:latin typeface="Century Gothic"/>
                <a:cs typeface="Century Gothic"/>
              </a:rPr>
              <a:t>set relations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696057" y="5677702"/>
            <a:ext cx="2700603" cy="747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 smtClean="0">
                <a:solidFill>
                  <a:srgbClr val="FF0000"/>
                </a:solidFill>
                <a:latin typeface="Century Gothic"/>
                <a:cs typeface="Century Gothic"/>
              </a:rPr>
              <a:t>incorrect </a:t>
            </a:r>
            <a:r>
              <a:rPr lang="en-US" b="1" dirty="0" smtClean="0">
                <a:solidFill>
                  <a:srgbClr val="FF0000"/>
                </a:solidFill>
                <a:latin typeface="Century Gothic"/>
                <a:cs typeface="Century Gothic"/>
              </a:rPr>
              <a:t>set relation cardinalities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393282" y="1020443"/>
            <a:ext cx="130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entury Gothic"/>
                <a:cs typeface="Century Gothic"/>
              </a:rPr>
              <a:t>a</a:t>
            </a:r>
            <a:r>
              <a:rPr lang="en-US" dirty="0" smtClean="0">
                <a:solidFill>
                  <a:srgbClr val="008000"/>
                </a:solidFill>
                <a:latin typeface="Century Gothic"/>
                <a:cs typeface="Century Gothic"/>
              </a:rPr>
              <a:t>ll regions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7" name="Rectangle 46"/>
          <p:cNvSpPr>
            <a:spLocks noChangeAspect="1"/>
          </p:cNvSpPr>
          <p:nvPr/>
        </p:nvSpPr>
        <p:spPr>
          <a:xfrm>
            <a:off x="2395820" y="70470"/>
            <a:ext cx="4352360" cy="32480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entury Gothic"/>
              <a:cs typeface="Century Gothic"/>
            </a:endParaRPr>
          </a:p>
        </p:txBody>
      </p:sp>
      <p:pic>
        <p:nvPicPr>
          <p:cNvPr id="49" name="Picture 2" descr="\\psf\Home\Dropbox\ConfCommittees\EuroVis2014\STARpres\Pics\Igenerated\ap_tools_venneuler_correct_missing_zone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43204" y="1719978"/>
            <a:ext cx="376078" cy="4263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432137" y="1731741"/>
            <a:ext cx="2916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rial"/>
                <a:cs typeface="Arial"/>
              </a:rPr>
              <a:t>a</a:t>
            </a:r>
            <a:endParaRPr lang="en-US" sz="1500" dirty="0">
              <a:latin typeface="Arial"/>
              <a:cs typeface="Arial"/>
            </a:endParaRPr>
          </a:p>
        </p:txBody>
      </p:sp>
      <p:pic>
        <p:nvPicPr>
          <p:cNvPr id="50" name="Picture 2" descr="\\psf\Home\Dropbox\ConfCommittees\EuroVis2014\STARpres\Pics\Igenerated\ap_tools_venneuler_correct_missing_zone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74945" y="2511673"/>
            <a:ext cx="360214" cy="3456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\\psf\Home\Dropbox\ConfCommittees\EuroVis2014\STARpres\Pics\Igenerated\ap_tools_venneuler_correct_missing_zones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64630" y="3180485"/>
            <a:ext cx="454652" cy="5644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1447815" y="3307254"/>
            <a:ext cx="2916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/>
                <a:cs typeface="Arial"/>
              </a:rPr>
              <a:t>b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807295" y="2532216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/>
                <a:cs typeface="Arial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1284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0" grpId="0"/>
      <p:bldP spid="31" grpId="0"/>
      <p:bldP spid="32" grpId="0" animBg="1"/>
      <p:bldP spid="32" grpId="1" animBg="1"/>
      <p:bldP spid="33" grpId="0"/>
      <p:bldP spid="34" grpId="0"/>
      <p:bldP spid="46" grpId="0"/>
      <p:bldP spid="47" grpId="0" animBg="1"/>
      <p:bldP spid="47" grpId="1" animBg="1"/>
      <p:bldP spid="48" grpId="0"/>
      <p:bldP spid="52" grpId="0"/>
      <p:bldP spid="5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_cab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8" t="4357" r="2047" b="67052"/>
          <a:stretch/>
        </p:blipFill>
        <p:spPr>
          <a:xfrm>
            <a:off x="75364" y="2505504"/>
            <a:ext cx="4570311" cy="3052933"/>
          </a:xfrm>
          <a:prstGeom prst="rect">
            <a:avLst/>
          </a:prstGeom>
        </p:spPr>
      </p:pic>
      <p:sp>
        <p:nvSpPr>
          <p:cNvPr id="3" name="TextBox 53"/>
          <p:cNvSpPr txBox="1">
            <a:spLocks noChangeArrowheads="1"/>
          </p:cNvSpPr>
          <p:nvPr/>
        </p:nvSpPr>
        <p:spPr bwMode="auto">
          <a:xfrm>
            <a:off x="1779872" y="1650647"/>
            <a:ext cx="116128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GB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area</a:t>
            </a:r>
            <a:endParaRPr lang="en-GB" sz="2400" i="1" dirty="0">
              <a:solidFill>
                <a:schemeClr val="tx1">
                  <a:lumMod val="65000"/>
                  <a:lumOff val="35000"/>
                </a:schemeClr>
              </a:solidFill>
              <a:cs typeface="Arial" charset="0"/>
            </a:endParaRPr>
          </a:p>
        </p:txBody>
      </p:sp>
      <p:pic>
        <p:nvPicPr>
          <p:cNvPr id="4" name="Picture 3" descr="vis_cab.pd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t="68890" r="54848" b="1405"/>
          <a:stretch/>
        </p:blipFill>
        <p:spPr>
          <a:xfrm>
            <a:off x="5023710" y="2594079"/>
            <a:ext cx="3901002" cy="3174568"/>
          </a:xfrm>
          <a:prstGeom prst="rect">
            <a:avLst/>
          </a:prstGeom>
        </p:spPr>
      </p:pic>
      <p:sp>
        <p:nvSpPr>
          <p:cNvPr id="5" name="TextBox 53"/>
          <p:cNvSpPr txBox="1">
            <a:spLocks noChangeArrowheads="1"/>
          </p:cNvSpPr>
          <p:nvPr/>
        </p:nvSpPr>
        <p:spPr bwMode="auto">
          <a:xfrm>
            <a:off x="5517525" y="1650647"/>
            <a:ext cx="29133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n</a:t>
            </a:r>
            <a:r>
              <a:rPr lang="en-GB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umber of glyphs</a:t>
            </a:r>
            <a:endParaRPr lang="en-GB" sz="2400" i="1" dirty="0">
              <a:solidFill>
                <a:schemeClr val="tx1">
                  <a:lumMod val="65000"/>
                  <a:lumOff val="35000"/>
                </a:schemeClr>
              </a:solidFill>
              <a:cs typeface="Arial" charset="0"/>
            </a:endParaRPr>
          </a:p>
        </p:txBody>
      </p:sp>
      <p:sp>
        <p:nvSpPr>
          <p:cNvPr id="6" name="TextBox 53"/>
          <p:cNvSpPr txBox="1">
            <a:spLocks noChangeArrowheads="1"/>
          </p:cNvSpPr>
          <p:nvPr/>
        </p:nvSpPr>
        <p:spPr bwMode="auto">
          <a:xfrm>
            <a:off x="311090" y="379818"/>
            <a:ext cx="6461125" cy="592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GB" sz="2600" dirty="0" smtClean="0">
                <a:solidFill>
                  <a:srgbClr val="000000"/>
                </a:solidFill>
                <a:latin typeface="Century Gothic"/>
                <a:cs typeface="Century Gothic"/>
              </a:rPr>
              <a:t>Cardinalities directly proportional to …</a:t>
            </a:r>
            <a:endParaRPr lang="en-GB" sz="2600" i="1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_cab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t="68890" r="54848" b="7846"/>
          <a:stretch/>
        </p:blipFill>
        <p:spPr>
          <a:xfrm>
            <a:off x="286023" y="66849"/>
            <a:ext cx="3513314" cy="2239154"/>
          </a:xfrm>
          <a:prstGeom prst="rect">
            <a:avLst/>
          </a:prstGeom>
        </p:spPr>
      </p:pic>
      <p:pic>
        <p:nvPicPr>
          <p:cNvPr id="3" name="Picture 2" descr="vis_cab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t="94950" r="54848" b="1405"/>
          <a:stretch/>
        </p:blipFill>
        <p:spPr>
          <a:xfrm>
            <a:off x="286022" y="2336665"/>
            <a:ext cx="3513311" cy="350805"/>
          </a:xfrm>
          <a:prstGeom prst="rect">
            <a:avLst/>
          </a:prstGeom>
        </p:spPr>
      </p:pic>
      <p:pic>
        <p:nvPicPr>
          <p:cNvPr id="4" name="Picture 12" descr="logo_withshade.png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18" y="2868700"/>
            <a:ext cx="1935867" cy="71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bayes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13660" y="5262747"/>
            <a:ext cx="1467909" cy="1103644"/>
          </a:xfrm>
          <a:prstGeom prst="rect">
            <a:avLst/>
          </a:prstGeom>
        </p:spPr>
      </p:pic>
      <p:pic>
        <p:nvPicPr>
          <p:cNvPr id="8" name="Picture 7" descr="twittervenn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555" y="158785"/>
            <a:ext cx="2898959" cy="26635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15159" y="3071272"/>
            <a:ext cx="2027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Gothic"/>
                <a:cs typeface="Century Gothic"/>
              </a:rPr>
              <a:t>[</a:t>
            </a:r>
            <a:r>
              <a:rPr lang="en-US" sz="1400" dirty="0" smtClean="0">
                <a:latin typeface="Century Gothic"/>
                <a:cs typeface="Century Gothic"/>
              </a:rPr>
              <a:t>Micallef et al., 2012]</a:t>
            </a:r>
            <a:endParaRPr lang="en-US" sz="1400" dirty="0">
              <a:latin typeface="Century Gothic"/>
              <a:cs typeface="Century Gothic"/>
            </a:endParaRPr>
          </a:p>
        </p:txBody>
      </p:sp>
      <p:pic>
        <p:nvPicPr>
          <p:cNvPr id="9" name="Picture 8" descr="Screen Shot 2014-06-02 at 04.32.3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642" y="3067190"/>
            <a:ext cx="1846283" cy="3159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35498" y="3071272"/>
            <a:ext cx="1256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entury Gothic"/>
                <a:cs typeface="Century Gothic"/>
              </a:rPr>
              <a:t>[Clark, 2008]</a:t>
            </a:r>
            <a:endParaRPr lang="en-US" sz="1400" dirty="0">
              <a:latin typeface="Century Gothic"/>
              <a:cs typeface="Century Gothic"/>
            </a:endParaRPr>
          </a:p>
        </p:txBody>
      </p:sp>
      <p:pic>
        <p:nvPicPr>
          <p:cNvPr id="13" name="Picture 12" descr="bayes.png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2040" y="3947628"/>
            <a:ext cx="3484388" cy="2577716"/>
          </a:xfrm>
          <a:prstGeom prst="rect">
            <a:avLst/>
          </a:prstGeom>
        </p:spPr>
      </p:pic>
      <p:pic>
        <p:nvPicPr>
          <p:cNvPr id="14" name="Picture 13" descr="bayes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642079" y="3854304"/>
            <a:ext cx="1467909" cy="14084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06286" y="6505599"/>
            <a:ext cx="1258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entury Gothic"/>
                <a:cs typeface="Century Gothic"/>
              </a:rPr>
              <a:t>[</a:t>
            </a:r>
            <a:r>
              <a:rPr lang="en-US" sz="1400" dirty="0" err="1" smtClean="0">
                <a:latin typeface="Century Gothic"/>
                <a:cs typeface="Century Gothic"/>
              </a:rPr>
              <a:t>Brath</a:t>
            </a:r>
            <a:r>
              <a:rPr lang="en-US" sz="1400" dirty="0" smtClean="0">
                <a:latin typeface="Century Gothic"/>
                <a:cs typeface="Century Gothic"/>
              </a:rPr>
              <a:t>, 2012]</a:t>
            </a:r>
            <a:endParaRPr lang="en-US" sz="1400" dirty="0">
              <a:latin typeface="Century Gothic"/>
              <a:cs typeface="Century Gothic"/>
            </a:endParaRPr>
          </a:p>
        </p:txBody>
      </p:sp>
      <p:pic>
        <p:nvPicPr>
          <p:cNvPr id="16" name="Picture 15" descr="postcard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04" y="3933056"/>
            <a:ext cx="2664296" cy="26826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2580423" y="6026494"/>
            <a:ext cx="1684864" cy="78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 err="1" smtClean="0">
                <a:latin typeface="Century Gothic"/>
                <a:cs typeface="Century Gothic"/>
              </a:rPr>
              <a:t>EulerView</a:t>
            </a:r>
            <a:endParaRPr lang="en-US" sz="2400" dirty="0" smtClean="0">
              <a:latin typeface="Century Gothic"/>
              <a:cs typeface="Century Gothic"/>
            </a:endParaRP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entury Gothic"/>
                <a:cs typeface="Century Gothic"/>
              </a:rPr>
              <a:t>[</a:t>
            </a:r>
            <a:r>
              <a:rPr lang="en-US" sz="1400" dirty="0" err="1" smtClean="0">
                <a:latin typeface="Century Gothic"/>
                <a:cs typeface="Century Gothic"/>
              </a:rPr>
              <a:t>Simonetto</a:t>
            </a:r>
            <a:r>
              <a:rPr lang="en-US" sz="1400" dirty="0" smtClean="0">
                <a:latin typeface="Century Gothic"/>
                <a:cs typeface="Century Gothic"/>
              </a:rPr>
              <a:t>, 2012]</a:t>
            </a:r>
            <a:endParaRPr lang="en-US" sz="1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2795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477520" y="1971043"/>
            <a:ext cx="4173590" cy="4427997"/>
          </a:xfrm>
          <a:prstGeom prst="roundRect">
            <a:avLst>
              <a:gd name="adj" fmla="val 0"/>
            </a:avLst>
          </a:prstGeom>
          <a:noFill/>
          <a:ln w="6350" cmpd="sng">
            <a:solidFill>
              <a:schemeClr val="tx2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8179" y="413823"/>
            <a:ext cx="86642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Century Gothic"/>
                <a:cs typeface="Century Gothic"/>
              </a:rPr>
              <a:t>In summary …</a:t>
            </a:r>
            <a:endParaRPr lang="en-US" sz="2200" b="1" spc="100" dirty="0" smtClean="0">
              <a:latin typeface="Century Gothic"/>
              <a:cs typeface="Century Gothic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38635" y="4980866"/>
            <a:ext cx="2012784" cy="1305529"/>
            <a:chOff x="3604029" y="1951434"/>
            <a:chExt cx="2830364" cy="1664379"/>
          </a:xfrm>
        </p:grpSpPr>
        <p:grpSp>
          <p:nvGrpSpPr>
            <p:cNvPr id="4" name="Group 3"/>
            <p:cNvGrpSpPr/>
            <p:nvPr/>
          </p:nvGrpSpPr>
          <p:grpSpPr>
            <a:xfrm>
              <a:off x="3604029" y="2237525"/>
              <a:ext cx="2830364" cy="1116923"/>
              <a:chOff x="803656" y="183278"/>
              <a:chExt cx="4159353" cy="165860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869390" y="221342"/>
                <a:ext cx="2056680" cy="1587477"/>
                <a:chOff x="2700667" y="847198"/>
                <a:chExt cx="2056680" cy="1587477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 flipH="1">
                  <a:off x="2743287" y="858490"/>
                  <a:ext cx="190308" cy="1576185"/>
                </a:xfrm>
                <a:prstGeom prst="line">
                  <a:avLst/>
                </a:prstGeom>
                <a:ln w="19050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890975" y="847198"/>
                  <a:ext cx="983438" cy="0"/>
                </a:xfrm>
                <a:prstGeom prst="line">
                  <a:avLst/>
                </a:prstGeom>
                <a:ln w="19050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3874413" y="847198"/>
                  <a:ext cx="793726" cy="435570"/>
                </a:xfrm>
                <a:prstGeom prst="line">
                  <a:avLst/>
                </a:prstGeom>
                <a:ln w="19050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4668139" y="1282768"/>
                  <a:ext cx="89208" cy="189303"/>
                </a:xfrm>
                <a:prstGeom prst="line">
                  <a:avLst/>
                </a:prstGeom>
                <a:ln w="19050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757347" y="1472071"/>
                  <a:ext cx="0" cy="413598"/>
                </a:xfrm>
                <a:prstGeom prst="line">
                  <a:avLst/>
                </a:prstGeom>
                <a:ln w="19050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H="1">
                  <a:off x="4515872" y="1885669"/>
                  <a:ext cx="241475" cy="318979"/>
                </a:xfrm>
                <a:prstGeom prst="line">
                  <a:avLst/>
                </a:prstGeom>
                <a:ln w="19050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>
                  <a:off x="4258805" y="2204648"/>
                  <a:ext cx="257067" cy="167423"/>
                </a:xfrm>
                <a:prstGeom prst="line">
                  <a:avLst/>
                </a:prstGeom>
                <a:ln w="19050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H="1">
                  <a:off x="3679616" y="2372071"/>
                  <a:ext cx="579189" cy="62604"/>
                </a:xfrm>
                <a:prstGeom prst="line">
                  <a:avLst/>
                </a:prstGeom>
                <a:ln w="19050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H="1">
                  <a:off x="2700667" y="2434675"/>
                  <a:ext cx="978949" cy="0"/>
                </a:xfrm>
                <a:prstGeom prst="line">
                  <a:avLst/>
                </a:prstGeom>
                <a:ln w="19050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/>
              <p:cNvGrpSpPr/>
              <p:nvPr/>
            </p:nvGrpSpPr>
            <p:grpSpPr>
              <a:xfrm>
                <a:off x="3070979" y="185542"/>
                <a:ext cx="1892030" cy="1072567"/>
                <a:chOff x="2890975" y="847198"/>
                <a:chExt cx="1892030" cy="1072567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>
                  <a:off x="2890975" y="847198"/>
                  <a:ext cx="983438" cy="0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3874413" y="847198"/>
                  <a:ext cx="793726" cy="435570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675005" y="1282768"/>
                  <a:ext cx="108000" cy="225103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4783005" y="1506167"/>
                  <a:ext cx="0" cy="413598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2893930" y="1259813"/>
                <a:ext cx="2069079" cy="582070"/>
                <a:chOff x="2700667" y="1852605"/>
                <a:chExt cx="2069079" cy="582070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 flipH="1">
                  <a:off x="4507349" y="1852605"/>
                  <a:ext cx="262397" cy="352043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H="1">
                  <a:off x="4254543" y="2200386"/>
                  <a:ext cx="257067" cy="167423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H="1">
                  <a:off x="3679616" y="2372071"/>
                  <a:ext cx="579189" cy="62604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flipH="1">
                  <a:off x="2700667" y="2434675"/>
                  <a:ext cx="978949" cy="0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/>
              <p:cNvGrpSpPr/>
              <p:nvPr/>
            </p:nvGrpSpPr>
            <p:grpSpPr>
              <a:xfrm>
                <a:off x="803656" y="183278"/>
                <a:ext cx="2269177" cy="829079"/>
                <a:chOff x="560265" y="847198"/>
                <a:chExt cx="2269177" cy="829079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1513844" y="847198"/>
                  <a:ext cx="1315598" cy="0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923701" y="847198"/>
                  <a:ext cx="590143" cy="11292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H="1">
                  <a:off x="692776" y="858490"/>
                  <a:ext cx="230925" cy="156591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560265" y="1015081"/>
                  <a:ext cx="136774" cy="269951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560265" y="1282768"/>
                  <a:ext cx="0" cy="393509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/>
              <p:cNvGrpSpPr/>
              <p:nvPr/>
            </p:nvGrpSpPr>
            <p:grpSpPr>
              <a:xfrm>
                <a:off x="803656" y="1015081"/>
                <a:ext cx="2171007" cy="826802"/>
                <a:chOff x="568789" y="1613877"/>
                <a:chExt cx="2171007" cy="826802"/>
              </a:xfrm>
            </p:grpSpPr>
            <p:cxnSp>
              <p:nvCxnSpPr>
                <p:cNvPr id="24" name="Straight Connector 23"/>
                <p:cNvCxnSpPr/>
                <p:nvPr/>
              </p:nvCxnSpPr>
              <p:spPr>
                <a:xfrm>
                  <a:off x="568789" y="1613877"/>
                  <a:ext cx="123987" cy="271792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692776" y="1885669"/>
                  <a:ext cx="436192" cy="318979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128968" y="2204648"/>
                  <a:ext cx="525997" cy="236031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1654965" y="2438937"/>
                  <a:ext cx="1084831" cy="1742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/>
              <p:cNvGrpSpPr/>
              <p:nvPr/>
            </p:nvGrpSpPr>
            <p:grpSpPr>
              <a:xfrm>
                <a:off x="835444" y="221342"/>
                <a:ext cx="2252129" cy="1587477"/>
                <a:chOff x="577313" y="847198"/>
                <a:chExt cx="2252129" cy="1587477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 flipH="1">
                  <a:off x="2618751" y="847198"/>
                  <a:ext cx="193643" cy="1587477"/>
                </a:xfrm>
                <a:prstGeom prst="line">
                  <a:avLst/>
                </a:prstGeom>
                <a:ln w="19050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H="1">
                  <a:off x="1513844" y="847198"/>
                  <a:ext cx="1315598" cy="0"/>
                </a:xfrm>
                <a:prstGeom prst="line">
                  <a:avLst/>
                </a:prstGeom>
                <a:ln w="19050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H="1">
                  <a:off x="923701" y="847198"/>
                  <a:ext cx="590143" cy="11292"/>
                </a:xfrm>
                <a:prstGeom prst="line">
                  <a:avLst/>
                </a:prstGeom>
                <a:ln w="19050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H="1">
                  <a:off x="692776" y="858490"/>
                  <a:ext cx="230925" cy="156591"/>
                </a:xfrm>
                <a:prstGeom prst="line">
                  <a:avLst/>
                </a:prstGeom>
                <a:ln w="19050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H="1">
                  <a:off x="577313" y="1015081"/>
                  <a:ext cx="115463" cy="267687"/>
                </a:xfrm>
                <a:prstGeom prst="line">
                  <a:avLst/>
                </a:prstGeom>
                <a:ln w="19050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77313" y="1282768"/>
                  <a:ext cx="0" cy="346348"/>
                </a:xfrm>
                <a:prstGeom prst="line">
                  <a:avLst/>
                </a:prstGeom>
                <a:ln w="19050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77313" y="1629116"/>
                  <a:ext cx="115463" cy="256553"/>
                </a:xfrm>
                <a:prstGeom prst="line">
                  <a:avLst/>
                </a:prstGeom>
                <a:ln w="19050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692776" y="1885669"/>
                  <a:ext cx="436192" cy="318979"/>
                </a:xfrm>
                <a:prstGeom prst="line">
                  <a:avLst/>
                </a:prstGeom>
                <a:ln w="19050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1128968" y="2204648"/>
                  <a:ext cx="525997" cy="230027"/>
                </a:xfrm>
                <a:prstGeom prst="line">
                  <a:avLst/>
                </a:prstGeom>
                <a:ln w="19050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1654965" y="2434675"/>
                  <a:ext cx="984169" cy="0"/>
                </a:xfrm>
                <a:prstGeom prst="line">
                  <a:avLst/>
                </a:prstGeom>
                <a:ln w="19050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TextBox 4"/>
            <p:cNvSpPr txBox="1"/>
            <p:nvPr/>
          </p:nvSpPr>
          <p:spPr>
            <a:xfrm>
              <a:off x="4659570" y="1951434"/>
              <a:ext cx="710503" cy="274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>
                  <a:solidFill>
                    <a:schemeClr val="tx2"/>
                  </a:solidFill>
                  <a:latin typeface="Arial"/>
                  <a:cs typeface="Arial"/>
                </a:rPr>
                <a:t>InfoVis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01320" y="3341147"/>
              <a:ext cx="458039" cy="274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accent6"/>
                  </a:solidFill>
                  <a:latin typeface="Arial"/>
                  <a:cs typeface="Arial"/>
                </a:rPr>
                <a:t>VA</a:t>
              </a:r>
              <a:endParaRPr lang="en-US" sz="800" dirty="0">
                <a:solidFill>
                  <a:schemeClr val="accent6"/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87299" y="3341150"/>
              <a:ext cx="657882" cy="274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solidFill>
                    <a:srgbClr val="4BACC6"/>
                  </a:solidFill>
                  <a:latin typeface="Arial"/>
                  <a:cs typeface="Arial"/>
                </a:rPr>
                <a:t>SciVis</a:t>
              </a:r>
              <a:endParaRPr lang="en-US" sz="800" dirty="0">
                <a:solidFill>
                  <a:srgbClr val="4BACC6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1" y="2090821"/>
            <a:ext cx="2101263" cy="1048245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7122287" y="2090821"/>
            <a:ext cx="1443565" cy="1627018"/>
            <a:chOff x="5741168" y="1027467"/>
            <a:chExt cx="2880000" cy="3324604"/>
          </a:xfrm>
        </p:grpSpPr>
        <p:sp>
          <p:nvSpPr>
            <p:cNvPr id="67" name="Oval 66"/>
            <p:cNvSpPr/>
            <p:nvPr/>
          </p:nvSpPr>
          <p:spPr>
            <a:xfrm>
              <a:off x="5741168" y="1472071"/>
              <a:ext cx="2880000" cy="28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639833" y="1027467"/>
              <a:ext cx="990448" cy="440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solidFill>
                    <a:schemeClr val="tx2"/>
                  </a:solidFill>
                  <a:latin typeface="Arial"/>
                  <a:cs typeface="Arial"/>
                </a:rPr>
                <a:t>InfoVis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126520" y="1986209"/>
              <a:ext cx="649851" cy="440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accent6"/>
                  </a:solidFill>
                  <a:latin typeface="Arial"/>
                  <a:cs typeface="Arial"/>
                </a:rPr>
                <a:t>VA</a:t>
              </a:r>
              <a:endParaRPr lang="en-US" sz="800" b="1" dirty="0">
                <a:solidFill>
                  <a:schemeClr val="accent6"/>
                </a:solidFill>
                <a:latin typeface="Arial"/>
                <a:cs typeface="Arial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7297402" y="2372071"/>
              <a:ext cx="1080170" cy="1080000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rgbClr val="4BACC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360000" y="1965449"/>
              <a:ext cx="933381" cy="440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solidFill>
                    <a:srgbClr val="4BACC6"/>
                  </a:solidFill>
                  <a:latin typeface="Arial"/>
                  <a:cs typeface="Arial"/>
                </a:rPr>
                <a:t>SciVis</a:t>
              </a:r>
              <a:endParaRPr lang="en-US" sz="800" dirty="0">
                <a:solidFill>
                  <a:srgbClr val="4BACC6"/>
                </a:solidFill>
                <a:latin typeface="Arial"/>
                <a:cs typeface="Arial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5964052" y="2372071"/>
              <a:ext cx="1080170" cy="1080000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</p:grpSp>
      <p:sp>
        <p:nvSpPr>
          <p:cNvPr id="73" name="Rounded Rectangle 72"/>
          <p:cNvSpPr/>
          <p:nvPr/>
        </p:nvSpPr>
        <p:spPr>
          <a:xfrm>
            <a:off x="4651110" y="1971043"/>
            <a:ext cx="4096650" cy="4427997"/>
          </a:xfrm>
          <a:prstGeom prst="roundRect">
            <a:avLst>
              <a:gd name="adj" fmla="val 0"/>
            </a:avLst>
          </a:prstGeom>
          <a:noFill/>
          <a:ln w="6350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/>
          <p:cNvGrpSpPr>
            <a:grpSpLocks noChangeAspect="1"/>
          </p:cNvGrpSpPr>
          <p:nvPr/>
        </p:nvGrpSpPr>
        <p:grpSpPr>
          <a:xfrm>
            <a:off x="4954467" y="2710537"/>
            <a:ext cx="1220799" cy="1423437"/>
            <a:chOff x="1082320" y="1861565"/>
            <a:chExt cx="1655970" cy="1930845"/>
          </a:xfrm>
        </p:grpSpPr>
        <p:pic>
          <p:nvPicPr>
            <p:cNvPr id="55" name="Picture 54" descr="bilal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872" y="2664369"/>
              <a:ext cx="235426" cy="264289"/>
            </a:xfrm>
            <a:prstGeom prst="rect">
              <a:avLst/>
            </a:prstGeom>
          </p:spPr>
        </p:pic>
        <p:pic>
          <p:nvPicPr>
            <p:cNvPr id="56" name="Picture 55" descr="helwig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0729" y="2826167"/>
              <a:ext cx="200916" cy="280807"/>
            </a:xfrm>
            <a:prstGeom prst="rect">
              <a:avLst/>
            </a:prstGeom>
          </p:spPr>
        </p:pic>
        <p:pic>
          <p:nvPicPr>
            <p:cNvPr id="57" name="Picture 56" descr="silvia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803" y="2920488"/>
              <a:ext cx="260187" cy="280807"/>
            </a:xfrm>
            <a:prstGeom prst="rect">
              <a:avLst/>
            </a:prstGeom>
          </p:spPr>
        </p:pic>
        <p:pic>
          <p:nvPicPr>
            <p:cNvPr id="58" name="Picture 57" descr="wolfgang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28148" y="2920488"/>
              <a:ext cx="260860" cy="280807"/>
            </a:xfrm>
            <a:prstGeom prst="rect">
              <a:avLst/>
            </a:prstGeom>
          </p:spPr>
        </p:pic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130565" y="2601359"/>
              <a:ext cx="753598" cy="753475"/>
            </a:xfrm>
            <a:prstGeom prst="ellipse">
              <a:avLst/>
            </a:prstGeom>
            <a:noFill/>
            <a:ln w="19050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rial"/>
                <a:cs typeface="Arial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082320" y="2131977"/>
              <a:ext cx="1655970" cy="166043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574672" y="1861565"/>
              <a:ext cx="634357" cy="27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>
                  <a:solidFill>
                    <a:schemeClr val="tx2"/>
                  </a:solidFill>
                  <a:latin typeface="Arial"/>
                  <a:cs typeface="Arial"/>
                </a:rPr>
                <a:t>InfoVis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60817" y="2366857"/>
              <a:ext cx="416214" cy="27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accent6"/>
                  </a:solidFill>
                  <a:latin typeface="Arial"/>
                  <a:cs typeface="Arial"/>
                </a:rPr>
                <a:t>VA</a:t>
              </a:r>
              <a:endParaRPr lang="en-US" sz="800" dirty="0">
                <a:solidFill>
                  <a:schemeClr val="accent6"/>
                </a:solidFill>
                <a:latin typeface="Arial"/>
                <a:cs typeface="Arial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927703" y="2601359"/>
              <a:ext cx="753598" cy="753475"/>
            </a:xfrm>
            <a:prstGeom prst="ellipse">
              <a:avLst/>
            </a:prstGeom>
            <a:noFill/>
            <a:ln w="19050" cmpd="sng">
              <a:solidFill>
                <a:srgbClr val="4BACC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988456" y="2335497"/>
              <a:ext cx="597808" cy="27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solidFill>
                    <a:srgbClr val="4BACC6"/>
                  </a:solidFill>
                  <a:latin typeface="Arial"/>
                  <a:cs typeface="Arial"/>
                </a:rPr>
                <a:t>SciVis</a:t>
              </a:r>
              <a:endParaRPr lang="en-US" sz="800" dirty="0">
                <a:solidFill>
                  <a:srgbClr val="4BACC6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359" y="2911279"/>
            <a:ext cx="1468601" cy="1293815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447083" y="1654294"/>
            <a:ext cx="2888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entury Gothic"/>
                <a:cs typeface="Century Gothic"/>
              </a:rPr>
              <a:t>s</a:t>
            </a:r>
            <a:r>
              <a:rPr lang="en-US" sz="1400" dirty="0" smtClean="0">
                <a:solidFill>
                  <a:schemeClr val="tx2"/>
                </a:solidFill>
                <a:latin typeface="Century Gothic"/>
                <a:cs typeface="Century Gothic"/>
              </a:rPr>
              <a:t>how only required set relations</a:t>
            </a:r>
            <a:endParaRPr lang="en-US" sz="1400" dirty="0">
              <a:solidFill>
                <a:schemeClr val="tx2"/>
              </a:solidFill>
              <a:latin typeface="Century Gothic"/>
              <a:cs typeface="Century Gothic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179687" y="1694042"/>
            <a:ext cx="2649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entury Gothic"/>
                <a:cs typeface="Century Gothic"/>
              </a:rPr>
              <a:t>s</a:t>
            </a:r>
            <a:r>
              <a:rPr lang="en-US" sz="1400" dirty="0" smtClean="0">
                <a:solidFill>
                  <a:srgbClr val="FF0000"/>
                </a:solidFill>
                <a:latin typeface="Century Gothic"/>
                <a:cs typeface="Century Gothic"/>
              </a:rPr>
              <a:t>how unwanted set relations</a:t>
            </a:r>
            <a:endParaRPr lang="en-US" sz="14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286410" y="2063123"/>
            <a:ext cx="2717198" cy="307777"/>
          </a:xfrm>
          <a:prstGeom prst="rect">
            <a:avLst/>
          </a:prstGeom>
          <a:solidFill>
            <a:srgbClr val="FFFFFF">
              <a:alpha val="9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8000"/>
                </a:solidFill>
                <a:latin typeface="Century Gothic"/>
                <a:cs typeface="Century Gothic"/>
              </a:rPr>
              <a:t>s</a:t>
            </a:r>
            <a:r>
              <a:rPr lang="en-US" sz="1400" dirty="0" smtClean="0">
                <a:solidFill>
                  <a:srgbClr val="008000"/>
                </a:solidFill>
                <a:latin typeface="Century Gothic"/>
                <a:cs typeface="Century Gothic"/>
              </a:rPr>
              <a:t>how set relation cardinalities</a:t>
            </a:r>
            <a:endParaRPr lang="en-US" sz="1400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769071" y="4282390"/>
            <a:ext cx="1942979" cy="1323861"/>
            <a:chOff x="4697950" y="4340067"/>
            <a:chExt cx="2196737" cy="1522249"/>
          </a:xfrm>
        </p:grpSpPr>
        <p:pic>
          <p:nvPicPr>
            <p:cNvPr id="53" name="Picture 52" descr="vis_cab.pdf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5" t="69751" r="57671" b="7846"/>
            <a:stretch/>
          </p:blipFill>
          <p:spPr>
            <a:xfrm>
              <a:off x="4697950" y="4340067"/>
              <a:ext cx="2143760" cy="1522249"/>
            </a:xfrm>
            <a:prstGeom prst="rect">
              <a:avLst/>
            </a:prstGeom>
          </p:spPr>
        </p:pic>
        <p:sp>
          <p:nvSpPr>
            <p:cNvPr id="80" name="Rounded Rectangle 79"/>
            <p:cNvSpPr/>
            <p:nvPr/>
          </p:nvSpPr>
          <p:spPr>
            <a:xfrm>
              <a:off x="4938075" y="4500879"/>
              <a:ext cx="590936" cy="154963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6350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4999035" y="4490719"/>
              <a:ext cx="590936" cy="154963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6350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5126034" y="4413237"/>
              <a:ext cx="590936" cy="154963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6350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rial"/>
                <a:cs typeface="Arial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 rot="16200000" flipV="1">
              <a:off x="6546519" y="4901172"/>
              <a:ext cx="590936" cy="105400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6350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997199" y="4473754"/>
            <a:ext cx="1603778" cy="1333455"/>
            <a:chOff x="2880840" y="4301034"/>
            <a:chExt cx="1659177" cy="1384561"/>
          </a:xfrm>
        </p:grpSpPr>
        <p:pic>
          <p:nvPicPr>
            <p:cNvPr id="87" name="Picture 86" descr="bayes.png"/>
            <p:cNvPicPr>
              <a:picLocks noChangeAspect="1"/>
            </p:cNvPicPr>
            <p:nvPr/>
          </p:nvPicPr>
          <p:blipFill rotWithShape="1">
            <a:blip r:embed="rId10" cstate="print">
              <a:clrChange>
                <a:clrFrom>
                  <a:srgbClr val="EFEFEF"/>
                </a:clrFrom>
                <a:clrTo>
                  <a:srgbClr val="EFEFE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78480" y="4301034"/>
              <a:ext cx="1271643" cy="1305217"/>
            </a:xfrm>
            <a:prstGeom prst="rect">
              <a:avLst/>
            </a:prstGeom>
          </p:spPr>
        </p:pic>
        <p:sp>
          <p:nvSpPr>
            <p:cNvPr id="88" name="Rounded Rectangle 87"/>
            <p:cNvSpPr/>
            <p:nvPr/>
          </p:nvSpPr>
          <p:spPr>
            <a:xfrm>
              <a:off x="3078480" y="5345963"/>
              <a:ext cx="111760" cy="260288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6350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rial"/>
                <a:cs typeface="Arial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4123457" y="5425307"/>
              <a:ext cx="233680" cy="260288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6350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rial"/>
                <a:cs typeface="Arial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4306337" y="4527855"/>
              <a:ext cx="233680" cy="260288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6350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rial"/>
                <a:cs typeface="Arial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2880840" y="4395200"/>
              <a:ext cx="233680" cy="260288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6350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rial"/>
                <a:cs typeface="Arial"/>
              </a:endParaRPr>
            </a:p>
          </p:txBody>
        </p:sp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2516341" y="2387956"/>
            <a:ext cx="4443259" cy="3825506"/>
          </a:xfrm>
          <a:prstGeom prst="ellipse">
            <a:avLst/>
          </a:prstGeom>
          <a:noFill/>
          <a:ln w="6350" cmpd="sng">
            <a:solidFill>
              <a:srgbClr val="008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Century Gothic"/>
              <a:cs typeface="Century Gothic"/>
            </a:endParaRPr>
          </a:p>
        </p:txBody>
      </p:sp>
      <p:pic>
        <p:nvPicPr>
          <p:cNvPr id="93" name="Picture 92" descr="postcard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04" y="3933056"/>
            <a:ext cx="786663" cy="792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postcard.pn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7784" y="3933056"/>
            <a:ext cx="1152128" cy="11600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Rounded Rectangle 64"/>
          <p:cNvSpPr/>
          <p:nvPr/>
        </p:nvSpPr>
        <p:spPr>
          <a:xfrm>
            <a:off x="477520" y="1971043"/>
            <a:ext cx="4310504" cy="4427997"/>
          </a:xfrm>
          <a:prstGeom prst="roundRect">
            <a:avLst>
              <a:gd name="adj" fmla="val 0"/>
            </a:avLst>
          </a:prstGeom>
          <a:noFill/>
          <a:ln w="6350" cmpd="sng">
            <a:solidFill>
              <a:schemeClr val="tx2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8179" y="413823"/>
            <a:ext cx="86642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Century Gothic"/>
                <a:cs typeface="Century Gothic"/>
              </a:rPr>
              <a:t>In summary …</a:t>
            </a:r>
            <a:endParaRPr lang="en-US" sz="2200" b="1" spc="100" dirty="0" smtClean="0">
              <a:latin typeface="Century Gothic"/>
              <a:cs typeface="Century Gothic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38635" y="4980866"/>
            <a:ext cx="2012784" cy="1305529"/>
            <a:chOff x="3604029" y="1951434"/>
            <a:chExt cx="2830364" cy="1664379"/>
          </a:xfrm>
        </p:grpSpPr>
        <p:grpSp>
          <p:nvGrpSpPr>
            <p:cNvPr id="4" name="Group 3"/>
            <p:cNvGrpSpPr/>
            <p:nvPr/>
          </p:nvGrpSpPr>
          <p:grpSpPr>
            <a:xfrm>
              <a:off x="3604029" y="2237525"/>
              <a:ext cx="2830364" cy="1116923"/>
              <a:chOff x="803656" y="183278"/>
              <a:chExt cx="4159353" cy="165860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869390" y="221342"/>
                <a:ext cx="2056680" cy="1587477"/>
                <a:chOff x="2700667" y="847198"/>
                <a:chExt cx="2056680" cy="1587477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 flipH="1">
                  <a:off x="2743287" y="858490"/>
                  <a:ext cx="190308" cy="1576185"/>
                </a:xfrm>
                <a:prstGeom prst="line">
                  <a:avLst/>
                </a:prstGeom>
                <a:ln w="19050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890975" y="847198"/>
                  <a:ext cx="983438" cy="0"/>
                </a:xfrm>
                <a:prstGeom prst="line">
                  <a:avLst/>
                </a:prstGeom>
                <a:ln w="19050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3874413" y="847198"/>
                  <a:ext cx="793726" cy="435570"/>
                </a:xfrm>
                <a:prstGeom prst="line">
                  <a:avLst/>
                </a:prstGeom>
                <a:ln w="19050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4668139" y="1282768"/>
                  <a:ext cx="89208" cy="189303"/>
                </a:xfrm>
                <a:prstGeom prst="line">
                  <a:avLst/>
                </a:prstGeom>
                <a:ln w="19050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4757347" y="1472071"/>
                  <a:ext cx="0" cy="413598"/>
                </a:xfrm>
                <a:prstGeom prst="line">
                  <a:avLst/>
                </a:prstGeom>
                <a:ln w="19050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H="1">
                  <a:off x="4515872" y="1885669"/>
                  <a:ext cx="241475" cy="318979"/>
                </a:xfrm>
                <a:prstGeom prst="line">
                  <a:avLst/>
                </a:prstGeom>
                <a:ln w="19050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>
                  <a:off x="4258805" y="2204648"/>
                  <a:ext cx="257067" cy="167423"/>
                </a:xfrm>
                <a:prstGeom prst="line">
                  <a:avLst/>
                </a:prstGeom>
                <a:ln w="19050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H="1">
                  <a:off x="3679616" y="2372071"/>
                  <a:ext cx="579189" cy="62604"/>
                </a:xfrm>
                <a:prstGeom prst="line">
                  <a:avLst/>
                </a:prstGeom>
                <a:ln w="19050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H="1">
                  <a:off x="2700667" y="2434675"/>
                  <a:ext cx="978949" cy="0"/>
                </a:xfrm>
                <a:prstGeom prst="line">
                  <a:avLst/>
                </a:prstGeom>
                <a:ln w="19050" cmpd="sng">
                  <a:solidFill>
                    <a:srgbClr val="4BACC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/>
              <p:cNvGrpSpPr/>
              <p:nvPr/>
            </p:nvGrpSpPr>
            <p:grpSpPr>
              <a:xfrm>
                <a:off x="3070979" y="185542"/>
                <a:ext cx="1892030" cy="1072567"/>
                <a:chOff x="2890975" y="847198"/>
                <a:chExt cx="1892030" cy="1072567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>
                  <a:off x="2890975" y="847198"/>
                  <a:ext cx="983438" cy="0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3874413" y="847198"/>
                  <a:ext cx="793726" cy="435570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675005" y="1282768"/>
                  <a:ext cx="108000" cy="225103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4783005" y="1506167"/>
                  <a:ext cx="0" cy="413598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2893930" y="1259813"/>
                <a:ext cx="2069079" cy="582070"/>
                <a:chOff x="2700667" y="1852605"/>
                <a:chExt cx="2069079" cy="582070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 flipH="1">
                  <a:off x="4507349" y="1852605"/>
                  <a:ext cx="262397" cy="352043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H="1">
                  <a:off x="4254543" y="2200386"/>
                  <a:ext cx="257067" cy="167423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H="1">
                  <a:off x="3679616" y="2372071"/>
                  <a:ext cx="579189" cy="62604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flipH="1">
                  <a:off x="2700667" y="2434675"/>
                  <a:ext cx="978949" cy="0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/>
              <p:cNvGrpSpPr/>
              <p:nvPr/>
            </p:nvGrpSpPr>
            <p:grpSpPr>
              <a:xfrm>
                <a:off x="803656" y="183278"/>
                <a:ext cx="2269177" cy="829079"/>
                <a:chOff x="560265" y="847198"/>
                <a:chExt cx="2269177" cy="829079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1513844" y="847198"/>
                  <a:ext cx="1315598" cy="0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923701" y="847198"/>
                  <a:ext cx="590143" cy="11292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H="1">
                  <a:off x="692776" y="858490"/>
                  <a:ext cx="230925" cy="156591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560265" y="1015081"/>
                  <a:ext cx="136774" cy="269951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560265" y="1282768"/>
                  <a:ext cx="0" cy="393509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/>
              <p:cNvGrpSpPr/>
              <p:nvPr/>
            </p:nvGrpSpPr>
            <p:grpSpPr>
              <a:xfrm>
                <a:off x="803656" y="1015081"/>
                <a:ext cx="2171007" cy="826802"/>
                <a:chOff x="568789" y="1613877"/>
                <a:chExt cx="2171007" cy="826802"/>
              </a:xfrm>
            </p:grpSpPr>
            <p:cxnSp>
              <p:nvCxnSpPr>
                <p:cNvPr id="24" name="Straight Connector 23"/>
                <p:cNvCxnSpPr/>
                <p:nvPr/>
              </p:nvCxnSpPr>
              <p:spPr>
                <a:xfrm>
                  <a:off x="568789" y="1613877"/>
                  <a:ext cx="123987" cy="271792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692776" y="1885669"/>
                  <a:ext cx="436192" cy="318979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128968" y="2204648"/>
                  <a:ext cx="525997" cy="236031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1654965" y="2438937"/>
                  <a:ext cx="1084831" cy="1742"/>
                </a:xfrm>
                <a:prstGeom prst="line">
                  <a:avLst/>
                </a:prstGeom>
                <a:ln w="19050" cmpd="sng">
                  <a:solidFill>
                    <a:srgbClr val="1F497D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/>
              <p:cNvGrpSpPr/>
              <p:nvPr/>
            </p:nvGrpSpPr>
            <p:grpSpPr>
              <a:xfrm>
                <a:off x="835444" y="221342"/>
                <a:ext cx="2252129" cy="1587477"/>
                <a:chOff x="577313" y="847198"/>
                <a:chExt cx="2252129" cy="1587477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 flipH="1">
                  <a:off x="2618751" y="847198"/>
                  <a:ext cx="193643" cy="1587477"/>
                </a:xfrm>
                <a:prstGeom prst="line">
                  <a:avLst/>
                </a:prstGeom>
                <a:ln w="19050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H="1">
                  <a:off x="1513844" y="847198"/>
                  <a:ext cx="1315598" cy="0"/>
                </a:xfrm>
                <a:prstGeom prst="line">
                  <a:avLst/>
                </a:prstGeom>
                <a:ln w="19050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H="1">
                  <a:off x="923701" y="847198"/>
                  <a:ext cx="590143" cy="11292"/>
                </a:xfrm>
                <a:prstGeom prst="line">
                  <a:avLst/>
                </a:prstGeom>
                <a:ln w="19050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H="1">
                  <a:off x="692776" y="858490"/>
                  <a:ext cx="230925" cy="156591"/>
                </a:xfrm>
                <a:prstGeom prst="line">
                  <a:avLst/>
                </a:prstGeom>
                <a:ln w="19050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H="1">
                  <a:off x="577313" y="1015081"/>
                  <a:ext cx="115463" cy="267687"/>
                </a:xfrm>
                <a:prstGeom prst="line">
                  <a:avLst/>
                </a:prstGeom>
                <a:ln w="19050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77313" y="1282768"/>
                  <a:ext cx="0" cy="346348"/>
                </a:xfrm>
                <a:prstGeom prst="line">
                  <a:avLst/>
                </a:prstGeom>
                <a:ln w="19050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77313" y="1629116"/>
                  <a:ext cx="115463" cy="256553"/>
                </a:xfrm>
                <a:prstGeom prst="line">
                  <a:avLst/>
                </a:prstGeom>
                <a:ln w="19050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692776" y="1885669"/>
                  <a:ext cx="436192" cy="318979"/>
                </a:xfrm>
                <a:prstGeom prst="line">
                  <a:avLst/>
                </a:prstGeom>
                <a:ln w="19050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1128968" y="2204648"/>
                  <a:ext cx="525997" cy="230027"/>
                </a:xfrm>
                <a:prstGeom prst="line">
                  <a:avLst/>
                </a:prstGeom>
                <a:ln w="19050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1654965" y="2434675"/>
                  <a:ext cx="984169" cy="0"/>
                </a:xfrm>
                <a:prstGeom prst="line">
                  <a:avLst/>
                </a:prstGeom>
                <a:ln w="19050" cmpd="sng">
                  <a:solidFill>
                    <a:srgbClr val="F79646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TextBox 4"/>
            <p:cNvSpPr txBox="1"/>
            <p:nvPr/>
          </p:nvSpPr>
          <p:spPr>
            <a:xfrm>
              <a:off x="4659570" y="1951434"/>
              <a:ext cx="710503" cy="274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>
                  <a:solidFill>
                    <a:schemeClr val="tx2"/>
                  </a:solidFill>
                  <a:latin typeface="Arial"/>
                  <a:cs typeface="Arial"/>
                </a:rPr>
                <a:t>InfoVis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01320" y="3341147"/>
              <a:ext cx="458039" cy="274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accent6"/>
                  </a:solidFill>
                  <a:latin typeface="Arial"/>
                  <a:cs typeface="Arial"/>
                </a:rPr>
                <a:t>VA</a:t>
              </a:r>
              <a:endParaRPr lang="en-US" sz="800" dirty="0">
                <a:solidFill>
                  <a:schemeClr val="accent6"/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87299" y="3341150"/>
              <a:ext cx="657882" cy="274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solidFill>
                    <a:srgbClr val="4BACC6"/>
                  </a:solidFill>
                  <a:latin typeface="Arial"/>
                  <a:cs typeface="Arial"/>
                </a:rPr>
                <a:t>SciVis</a:t>
              </a:r>
              <a:endParaRPr lang="en-US" sz="800" dirty="0">
                <a:solidFill>
                  <a:srgbClr val="4BACC6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1" y="2090821"/>
            <a:ext cx="2101263" cy="1048245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7122287" y="2090821"/>
            <a:ext cx="1443565" cy="1627018"/>
            <a:chOff x="5741168" y="1027467"/>
            <a:chExt cx="2880000" cy="3324604"/>
          </a:xfrm>
        </p:grpSpPr>
        <p:sp>
          <p:nvSpPr>
            <p:cNvPr id="67" name="Oval 66"/>
            <p:cNvSpPr/>
            <p:nvPr/>
          </p:nvSpPr>
          <p:spPr>
            <a:xfrm>
              <a:off x="5741168" y="1472071"/>
              <a:ext cx="2880000" cy="28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639833" y="1027467"/>
              <a:ext cx="990448" cy="440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solidFill>
                    <a:schemeClr val="tx2"/>
                  </a:solidFill>
                  <a:latin typeface="Arial"/>
                  <a:cs typeface="Arial"/>
                </a:rPr>
                <a:t>InfoVis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126520" y="1986209"/>
              <a:ext cx="649851" cy="440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accent6"/>
                  </a:solidFill>
                  <a:latin typeface="Arial"/>
                  <a:cs typeface="Arial"/>
                </a:rPr>
                <a:t>VA</a:t>
              </a:r>
              <a:endParaRPr lang="en-US" sz="800" b="1" dirty="0">
                <a:solidFill>
                  <a:schemeClr val="accent6"/>
                </a:solidFill>
                <a:latin typeface="Arial"/>
                <a:cs typeface="Arial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7297402" y="2372071"/>
              <a:ext cx="1080170" cy="1080000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rgbClr val="4BACC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360000" y="1965449"/>
              <a:ext cx="933381" cy="440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solidFill>
                    <a:srgbClr val="4BACC6"/>
                  </a:solidFill>
                  <a:latin typeface="Arial"/>
                  <a:cs typeface="Arial"/>
                </a:rPr>
                <a:t>SciVis</a:t>
              </a:r>
              <a:endParaRPr lang="en-US" sz="800" dirty="0">
                <a:solidFill>
                  <a:srgbClr val="4BACC6"/>
                </a:solidFill>
                <a:latin typeface="Arial"/>
                <a:cs typeface="Arial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5964052" y="2372071"/>
              <a:ext cx="1080170" cy="1080000"/>
            </a:xfrm>
            <a:prstGeom prst="ellipse">
              <a:avLst/>
            </a:prstGeom>
            <a:solidFill>
              <a:srgbClr val="FFFFFF"/>
            </a:solidFill>
            <a:ln w="19050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</p:grpSp>
      <p:sp>
        <p:nvSpPr>
          <p:cNvPr id="73" name="Rounded Rectangle 72"/>
          <p:cNvSpPr/>
          <p:nvPr/>
        </p:nvSpPr>
        <p:spPr>
          <a:xfrm>
            <a:off x="4788024" y="1971043"/>
            <a:ext cx="3959736" cy="4427997"/>
          </a:xfrm>
          <a:prstGeom prst="roundRect">
            <a:avLst>
              <a:gd name="adj" fmla="val 0"/>
            </a:avLst>
          </a:prstGeom>
          <a:noFill/>
          <a:ln w="6350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/>
          <p:cNvGrpSpPr>
            <a:grpSpLocks noChangeAspect="1"/>
          </p:cNvGrpSpPr>
          <p:nvPr/>
        </p:nvGrpSpPr>
        <p:grpSpPr>
          <a:xfrm>
            <a:off x="4954467" y="2710537"/>
            <a:ext cx="1220799" cy="1423437"/>
            <a:chOff x="1082320" y="1861565"/>
            <a:chExt cx="1655970" cy="1930845"/>
          </a:xfrm>
        </p:grpSpPr>
        <p:pic>
          <p:nvPicPr>
            <p:cNvPr id="55" name="Picture 54" descr="bilal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872" y="2664369"/>
              <a:ext cx="235426" cy="264289"/>
            </a:xfrm>
            <a:prstGeom prst="rect">
              <a:avLst/>
            </a:prstGeom>
          </p:spPr>
        </p:pic>
        <p:pic>
          <p:nvPicPr>
            <p:cNvPr id="56" name="Picture 55" descr="helwig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0729" y="2826167"/>
              <a:ext cx="200916" cy="280807"/>
            </a:xfrm>
            <a:prstGeom prst="rect">
              <a:avLst/>
            </a:prstGeom>
          </p:spPr>
        </p:pic>
        <p:pic>
          <p:nvPicPr>
            <p:cNvPr id="57" name="Picture 56" descr="silvia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803" y="2920488"/>
              <a:ext cx="260187" cy="280807"/>
            </a:xfrm>
            <a:prstGeom prst="rect">
              <a:avLst/>
            </a:prstGeom>
          </p:spPr>
        </p:pic>
        <p:pic>
          <p:nvPicPr>
            <p:cNvPr id="58" name="Picture 57" descr="wolfgang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28148" y="2920488"/>
              <a:ext cx="260860" cy="280807"/>
            </a:xfrm>
            <a:prstGeom prst="rect">
              <a:avLst/>
            </a:prstGeom>
          </p:spPr>
        </p:pic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130565" y="2601359"/>
              <a:ext cx="753598" cy="753475"/>
            </a:xfrm>
            <a:prstGeom prst="ellipse">
              <a:avLst/>
            </a:prstGeom>
            <a:noFill/>
            <a:ln w="19050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rial"/>
                <a:cs typeface="Arial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082320" y="2131977"/>
              <a:ext cx="1655970" cy="166043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574672" y="1861565"/>
              <a:ext cx="634357" cy="27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>
                  <a:solidFill>
                    <a:schemeClr val="tx2"/>
                  </a:solidFill>
                  <a:latin typeface="Arial"/>
                  <a:cs typeface="Arial"/>
                </a:rPr>
                <a:t>InfoVis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60817" y="2366857"/>
              <a:ext cx="416214" cy="27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accent6"/>
                  </a:solidFill>
                  <a:latin typeface="Arial"/>
                  <a:cs typeface="Arial"/>
                </a:rPr>
                <a:t>VA</a:t>
              </a:r>
              <a:endParaRPr lang="en-US" sz="800" dirty="0">
                <a:solidFill>
                  <a:schemeClr val="accent6"/>
                </a:solidFill>
                <a:latin typeface="Arial"/>
                <a:cs typeface="Arial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927703" y="2601359"/>
              <a:ext cx="753598" cy="753475"/>
            </a:xfrm>
            <a:prstGeom prst="ellipse">
              <a:avLst/>
            </a:prstGeom>
            <a:noFill/>
            <a:ln w="19050" cmpd="sng">
              <a:solidFill>
                <a:srgbClr val="4BACC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988456" y="2335497"/>
              <a:ext cx="597808" cy="27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 smtClean="0">
                  <a:solidFill>
                    <a:srgbClr val="4BACC6"/>
                  </a:solidFill>
                  <a:latin typeface="Arial"/>
                  <a:cs typeface="Arial"/>
                </a:rPr>
                <a:t>SciVis</a:t>
              </a:r>
              <a:endParaRPr lang="en-US" sz="800" dirty="0">
                <a:solidFill>
                  <a:srgbClr val="4BACC6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636912"/>
            <a:ext cx="1468601" cy="1293815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447083" y="1654294"/>
            <a:ext cx="2888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entury Gothic"/>
                <a:cs typeface="Century Gothic"/>
              </a:rPr>
              <a:t>s</a:t>
            </a:r>
            <a:r>
              <a:rPr lang="en-US" sz="1400" dirty="0" smtClean="0">
                <a:solidFill>
                  <a:schemeClr val="tx2"/>
                </a:solidFill>
                <a:latin typeface="Century Gothic"/>
                <a:cs typeface="Century Gothic"/>
              </a:rPr>
              <a:t>how only required set relations</a:t>
            </a:r>
            <a:endParaRPr lang="en-US" sz="1400" dirty="0">
              <a:solidFill>
                <a:schemeClr val="tx2"/>
              </a:solidFill>
              <a:latin typeface="Century Gothic"/>
              <a:cs typeface="Century Gothic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179687" y="1694042"/>
            <a:ext cx="2649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entury Gothic"/>
                <a:cs typeface="Century Gothic"/>
              </a:rPr>
              <a:t>s</a:t>
            </a:r>
            <a:r>
              <a:rPr lang="en-US" sz="1400" dirty="0" smtClean="0">
                <a:solidFill>
                  <a:srgbClr val="FF0000"/>
                </a:solidFill>
                <a:latin typeface="Century Gothic"/>
                <a:cs typeface="Century Gothic"/>
              </a:rPr>
              <a:t>how unwanted set relations</a:t>
            </a:r>
            <a:endParaRPr lang="en-US" sz="14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286410" y="2063123"/>
            <a:ext cx="2717198" cy="307777"/>
          </a:xfrm>
          <a:prstGeom prst="rect">
            <a:avLst/>
          </a:prstGeom>
          <a:solidFill>
            <a:srgbClr val="FFFFFF">
              <a:alpha val="9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8000"/>
                </a:solidFill>
                <a:latin typeface="Century Gothic"/>
                <a:cs typeface="Century Gothic"/>
              </a:rPr>
              <a:t>s</a:t>
            </a:r>
            <a:r>
              <a:rPr lang="en-US" sz="1400" dirty="0" smtClean="0">
                <a:solidFill>
                  <a:srgbClr val="008000"/>
                </a:solidFill>
                <a:latin typeface="Century Gothic"/>
                <a:cs typeface="Century Gothic"/>
              </a:rPr>
              <a:t>how set relation cardinalities</a:t>
            </a:r>
            <a:endParaRPr lang="en-US" sz="1400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grpSp>
        <p:nvGrpSpPr>
          <p:cNvPr id="86" name="Group 85"/>
          <p:cNvGrpSpPr>
            <a:grpSpLocks noChangeAspect="1"/>
          </p:cNvGrpSpPr>
          <p:nvPr/>
        </p:nvGrpSpPr>
        <p:grpSpPr>
          <a:xfrm>
            <a:off x="4860032" y="4282391"/>
            <a:ext cx="1870979" cy="1274803"/>
            <a:chOff x="4697950" y="4340067"/>
            <a:chExt cx="2196737" cy="1522249"/>
          </a:xfrm>
        </p:grpSpPr>
        <p:pic>
          <p:nvPicPr>
            <p:cNvPr id="53" name="Picture 52" descr="vis_cab.pdf"/>
            <p:cNvPicPr>
              <a:picLocks noChangeAspect="1"/>
            </p:cNvPicPr>
            <p:nvPr/>
          </p:nvPicPr>
          <p:blipFill rotWithShape="1"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5" t="69751" r="57671" b="7846"/>
            <a:stretch/>
          </p:blipFill>
          <p:spPr>
            <a:xfrm>
              <a:off x="4697950" y="4340067"/>
              <a:ext cx="2143760" cy="1522249"/>
            </a:xfrm>
            <a:prstGeom prst="rect">
              <a:avLst/>
            </a:prstGeom>
          </p:spPr>
        </p:pic>
        <p:sp>
          <p:nvSpPr>
            <p:cNvPr id="80" name="Rounded Rectangle 79"/>
            <p:cNvSpPr/>
            <p:nvPr/>
          </p:nvSpPr>
          <p:spPr>
            <a:xfrm>
              <a:off x="4938075" y="4500879"/>
              <a:ext cx="590936" cy="154963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6350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4999035" y="4490719"/>
              <a:ext cx="590936" cy="154963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6350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5126034" y="4413237"/>
              <a:ext cx="590936" cy="154963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6350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rial"/>
                <a:cs typeface="Arial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 rot="16200000" flipV="1">
              <a:off x="6546519" y="4901172"/>
              <a:ext cx="590936" cy="105400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6350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>
            <a:grpSpLocks noChangeAspect="1"/>
          </p:cNvGrpSpPr>
          <p:nvPr/>
        </p:nvGrpSpPr>
        <p:grpSpPr>
          <a:xfrm>
            <a:off x="3456037" y="4869160"/>
            <a:ext cx="1259979" cy="1167349"/>
            <a:chOff x="2880840" y="4301034"/>
            <a:chExt cx="1488981" cy="1384561"/>
          </a:xfrm>
        </p:grpSpPr>
        <p:pic>
          <p:nvPicPr>
            <p:cNvPr id="87" name="Picture 86" descr="bayes.png"/>
            <p:cNvPicPr>
              <a:picLocks noChangeAspect="1"/>
            </p:cNvPicPr>
            <p:nvPr/>
          </p:nvPicPr>
          <p:blipFill rotWithShape="1">
            <a:blip r:embed="rId11" cstate="print">
              <a:clrChange>
                <a:clrFrom>
                  <a:srgbClr val="EFEFEF"/>
                </a:clrFrom>
                <a:clrTo>
                  <a:srgbClr val="EFEFE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78480" y="4301034"/>
              <a:ext cx="1271643" cy="1305217"/>
            </a:xfrm>
            <a:prstGeom prst="rect">
              <a:avLst/>
            </a:prstGeom>
          </p:spPr>
        </p:pic>
        <p:sp>
          <p:nvSpPr>
            <p:cNvPr id="88" name="Rounded Rectangle 87"/>
            <p:cNvSpPr/>
            <p:nvPr/>
          </p:nvSpPr>
          <p:spPr>
            <a:xfrm>
              <a:off x="3078480" y="5345963"/>
              <a:ext cx="111760" cy="260288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6350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rial"/>
                <a:cs typeface="Arial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4123457" y="5425307"/>
              <a:ext cx="233680" cy="260288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6350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rial"/>
                <a:cs typeface="Arial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4306334" y="4553186"/>
              <a:ext cx="63487" cy="260288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6350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rial"/>
                <a:cs typeface="Arial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2880840" y="4395200"/>
              <a:ext cx="233680" cy="260288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6350" cmpd="sng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rial"/>
                <a:cs typeface="Arial"/>
              </a:endParaRPr>
            </a:p>
          </p:txBody>
        </p:sp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2516341" y="2387956"/>
            <a:ext cx="4443259" cy="3825506"/>
          </a:xfrm>
          <a:prstGeom prst="ellipse">
            <a:avLst/>
          </a:prstGeom>
          <a:noFill/>
          <a:ln w="6350" cmpd="sng">
            <a:solidFill>
              <a:srgbClr val="008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782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521979" y="646289"/>
            <a:ext cx="3791042" cy="2826175"/>
            <a:chOff x="2608316" y="1889907"/>
            <a:chExt cx="4078535" cy="3040490"/>
          </a:xfrm>
        </p:grpSpPr>
        <p:grpSp>
          <p:nvGrpSpPr>
            <p:cNvPr id="3" name="Group 2"/>
            <p:cNvGrpSpPr/>
            <p:nvPr/>
          </p:nvGrpSpPr>
          <p:grpSpPr>
            <a:xfrm>
              <a:off x="2692496" y="1889907"/>
              <a:ext cx="3994355" cy="3040490"/>
              <a:chOff x="4756212" y="3694264"/>
              <a:chExt cx="3994355" cy="3040490"/>
            </a:xfrm>
          </p:grpSpPr>
          <p:pic>
            <p:nvPicPr>
              <p:cNvPr id="8" name="Picture 7" descr="bilal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2098" y="4597076"/>
                <a:ext cx="607409" cy="681879"/>
              </a:xfrm>
              <a:prstGeom prst="rect">
                <a:avLst/>
              </a:prstGeom>
            </p:spPr>
          </p:pic>
          <p:pic>
            <p:nvPicPr>
              <p:cNvPr id="9" name="Picture 8" descr="helwig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6616" y="3811249"/>
                <a:ext cx="518372" cy="724496"/>
              </a:xfrm>
              <a:prstGeom prst="rect">
                <a:avLst/>
              </a:prstGeom>
            </p:spPr>
          </p:pic>
          <p:pic>
            <p:nvPicPr>
              <p:cNvPr id="10" name="Picture 9" descr="luana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1987" y="4733176"/>
                <a:ext cx="718809" cy="724496"/>
              </a:xfrm>
              <a:prstGeom prst="rect">
                <a:avLst/>
              </a:prstGeom>
            </p:spPr>
          </p:pic>
          <p:pic>
            <p:nvPicPr>
              <p:cNvPr id="11" name="Picture 10" descr="peter.pn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/>
              <a:stretch/>
            </p:blipFill>
            <p:spPr>
              <a:xfrm>
                <a:off x="8006785" y="4770653"/>
                <a:ext cx="632363" cy="687019"/>
              </a:xfrm>
              <a:prstGeom prst="rect">
                <a:avLst/>
              </a:prstGeom>
            </p:spPr>
          </p:pic>
          <p:grpSp>
            <p:nvGrpSpPr>
              <p:cNvPr id="12" name="Group 11"/>
              <p:cNvGrpSpPr/>
              <p:nvPr/>
            </p:nvGrpSpPr>
            <p:grpSpPr>
              <a:xfrm>
                <a:off x="5409520" y="5516164"/>
                <a:ext cx="1412564" cy="724496"/>
                <a:chOff x="7734271" y="5399180"/>
                <a:chExt cx="1412564" cy="724496"/>
              </a:xfrm>
            </p:grpSpPr>
            <p:pic>
              <p:nvPicPr>
                <p:cNvPr id="17" name="Picture 16" descr="silvia.png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75544" y="5399180"/>
                  <a:ext cx="671291" cy="724496"/>
                </a:xfrm>
                <a:prstGeom prst="rect">
                  <a:avLst/>
                </a:prstGeom>
              </p:spPr>
            </p:pic>
            <p:pic>
              <p:nvPicPr>
                <p:cNvPr id="18" name="Picture 17" descr="wolfgang.png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34271" y="5399180"/>
                  <a:ext cx="673028" cy="724496"/>
                </a:xfrm>
                <a:prstGeom prst="rect">
                  <a:avLst/>
                </a:prstGeom>
              </p:spPr>
            </p:pic>
          </p:grpSp>
          <p:sp>
            <p:nvSpPr>
              <p:cNvPr id="13" name="Oval 12"/>
              <p:cNvSpPr/>
              <p:nvPr/>
            </p:nvSpPr>
            <p:spPr>
              <a:xfrm>
                <a:off x="5071637" y="4563652"/>
                <a:ext cx="2088330" cy="2012388"/>
              </a:xfrm>
              <a:prstGeom prst="ellipse">
                <a:avLst/>
              </a:prstGeom>
              <a:noFill/>
              <a:ln w="28575" cmpd="sng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entury Gothic"/>
                  <a:cs typeface="Century Gothic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756212" y="3694264"/>
                <a:ext cx="3201166" cy="3040490"/>
              </a:xfrm>
              <a:prstGeom prst="ellipse">
                <a:avLst/>
              </a:prstGeom>
              <a:noFill/>
              <a:ln w="28575" cmpd="sng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entury Gothic"/>
                  <a:cs typeface="Century Gothic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238568" y="4422131"/>
                <a:ext cx="1511999" cy="1511999"/>
              </a:xfrm>
              <a:prstGeom prst="ellipse">
                <a:avLst/>
              </a:prstGeom>
              <a:noFill/>
              <a:ln w="28575" cmpd="sng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entury Gothic"/>
                  <a:cs typeface="Century Gothic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312030" y="5307871"/>
                <a:ext cx="1607544" cy="1209636"/>
              </a:xfrm>
              <a:prstGeom prst="ellipse">
                <a:avLst/>
              </a:prstGeom>
              <a:noFill/>
              <a:ln w="28575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entury Gothic"/>
                  <a:cs typeface="Century Gothic"/>
                </a:endParaRP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5565130" y="2303343"/>
              <a:ext cx="1089165" cy="331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entury Gothic"/>
                  <a:cs typeface="Century Gothic"/>
                </a:rPr>
                <a:t>Diagrams </a:t>
              </a:r>
              <a:endParaRPr lang="en-US" sz="1400" dirty="0">
                <a:latin typeface="Century Gothic"/>
                <a:cs typeface="Century Gothic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08316" y="1893636"/>
              <a:ext cx="797458" cy="331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2"/>
                  </a:solidFill>
                  <a:latin typeface="Century Gothic"/>
                  <a:cs typeface="Century Gothic"/>
                </a:rPr>
                <a:t>InfoVis</a:t>
              </a:r>
              <a:endParaRPr lang="en-US" sz="1400" dirty="0">
                <a:latin typeface="Century Gothic"/>
                <a:cs typeface="Century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91533" y="2713406"/>
              <a:ext cx="453596" cy="331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/>
                  </a:solidFill>
                  <a:latin typeface="Century Gothic"/>
                  <a:cs typeface="Century Gothic"/>
                </a:rPr>
                <a:t>VA</a:t>
              </a:r>
              <a:endParaRPr lang="en-US" sz="1400" dirty="0">
                <a:solidFill>
                  <a:schemeClr val="accent6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82019" y="3355136"/>
              <a:ext cx="541684" cy="331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rgbClr val="008000"/>
                  </a:solidFill>
                  <a:latin typeface="Century Gothic"/>
                  <a:cs typeface="Century Gothic"/>
                </a:rPr>
                <a:t>ToD</a:t>
              </a:r>
              <a:endParaRPr lang="en-US" sz="1400" dirty="0">
                <a:solidFill>
                  <a:srgbClr val="008000"/>
                </a:solidFill>
                <a:latin typeface="Century Gothic"/>
                <a:cs typeface="Century Gothic"/>
              </a:endParaRPr>
            </a:p>
          </p:txBody>
        </p:sp>
      </p:grpSp>
      <p:pic>
        <p:nvPicPr>
          <p:cNvPr id="19" name="Picture 18" descr="7q4n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653" y="-3492319"/>
            <a:ext cx="3954385" cy="3492319"/>
          </a:xfrm>
          <a:prstGeom prst="rect">
            <a:avLst/>
          </a:prstGeom>
        </p:spPr>
      </p:pic>
      <p:pic>
        <p:nvPicPr>
          <p:cNvPr id="20" name="Picture 19" descr="7q5n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07" y="4868010"/>
            <a:ext cx="3527995" cy="106033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55715" y="6851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 descr="5q2n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11" y="4359013"/>
            <a:ext cx="2897203" cy="2078331"/>
          </a:xfrm>
          <a:prstGeom prst="rect">
            <a:avLst/>
          </a:prstGeom>
        </p:spPr>
      </p:pic>
      <p:pic>
        <p:nvPicPr>
          <p:cNvPr id="21" name="Picture 20" descr="7q2n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96" y="533116"/>
            <a:ext cx="3013833" cy="287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1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car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5223"/>
            <a:ext cx="9163520" cy="705599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3" y="-55224"/>
            <a:ext cx="9163521" cy="7055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81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80112" y="1484784"/>
            <a:ext cx="3384376" cy="576064"/>
          </a:xfrm>
          <a:prstGeom prst="roundRect">
            <a:avLst>
              <a:gd name="adj" fmla="val 9735"/>
            </a:avLst>
          </a:prstGeom>
          <a:solidFill>
            <a:srgbClr val="FFFF00">
              <a:alpha val="75000"/>
            </a:srgb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2</a:t>
            </a:r>
            <a:r>
              <a:rPr lang="en-US" sz="2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 Euler Diagram Variants</a:t>
            </a:r>
            <a:endParaRPr lang="en-US" sz="2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 descr="postcar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80112" y="116632"/>
            <a:ext cx="3441700" cy="136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20272" y="59179"/>
            <a:ext cx="2170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entury Gothic"/>
                <a:cs typeface="Century Gothic"/>
              </a:rPr>
              <a:t>[</a:t>
            </a:r>
            <a:r>
              <a:rPr lang="en-US" sz="1400" dirty="0" err="1" smtClean="0">
                <a:latin typeface="Century Gothic"/>
                <a:cs typeface="Century Gothic"/>
              </a:rPr>
              <a:t>Simonetto</a:t>
            </a:r>
            <a:r>
              <a:rPr lang="en-US" sz="1400" dirty="0" smtClean="0">
                <a:latin typeface="Century Gothic"/>
                <a:cs typeface="Century Gothic"/>
              </a:rPr>
              <a:t> et al., 2008]</a:t>
            </a:r>
            <a:endParaRPr lang="en-US" sz="1400" dirty="0">
              <a:latin typeface="Century Gothic"/>
              <a:cs typeface="Century Gothic"/>
            </a:endParaRPr>
          </a:p>
        </p:txBody>
      </p:sp>
      <p:pic>
        <p:nvPicPr>
          <p:cNvPr id="4" name="Picture 3" descr="Screen Shot 2014-06-10 at 01.11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96752"/>
            <a:ext cx="6457921" cy="43924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60032" y="2204864"/>
            <a:ext cx="2016224" cy="208823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 rot="19825312">
            <a:off x="2688186" y="4031543"/>
            <a:ext cx="3359709" cy="548199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72616" y="5013176"/>
            <a:ext cx="32404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lang="en-US" sz="26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1640" y="3501008"/>
            <a:ext cx="1944216" cy="180020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 rot="17706203">
            <a:off x="6089596" y="2322538"/>
            <a:ext cx="288179" cy="3831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12160" y="2204864"/>
            <a:ext cx="324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lang="en-US" sz="26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 rot="7984727">
            <a:off x="1443776" y="4730838"/>
            <a:ext cx="358934" cy="3831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16727" y="4581128"/>
            <a:ext cx="324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lang="en-US" sz="26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01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5" grpId="0" animBg="1"/>
      <p:bldP spid="5" grpId="1" animBg="1"/>
      <p:bldP spid="10" grpId="0" animBg="1"/>
      <p:bldP spid="9" grpId="0"/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>
                <a:latin typeface="Century Gothic" pitchFamily="34" charset="0"/>
              </a:rPr>
              <a:t>Set-typed Data</a:t>
            </a:r>
            <a:endParaRPr lang="de-AT" dirty="0"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b="1" dirty="0" smtClean="0">
                <a:latin typeface="Century Gothic" pitchFamily="34" charset="0"/>
              </a:rPr>
              <a:t>Set System</a:t>
            </a:r>
            <a:endParaRPr lang="de-AT" b="1" dirty="0" smtClean="0">
              <a:solidFill>
                <a:schemeClr val="accent1">
                  <a:lumMod val="75000"/>
                </a:schemeClr>
              </a:solidFill>
              <a:latin typeface="Century Gothic" pitchFamily="34" charset="0"/>
            </a:endParaRPr>
          </a:p>
          <a:p>
            <a:pPr lvl="1"/>
            <a:r>
              <a:rPr lang="de-AT" b="1" dirty="0" smtClean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</a:rPr>
              <a:t>Elements</a:t>
            </a:r>
          </a:p>
          <a:p>
            <a:pPr lvl="1"/>
            <a:r>
              <a:rPr lang="de-AT" b="1" dirty="0" smtClean="0">
                <a:solidFill>
                  <a:srgbClr val="D20000"/>
                </a:solidFill>
                <a:latin typeface="Century Gothic" pitchFamily="34" charset="0"/>
              </a:rPr>
              <a:t>Sets</a:t>
            </a:r>
          </a:p>
          <a:p>
            <a:pPr lvl="1"/>
            <a:r>
              <a:rPr lang="de-AT" b="1" dirty="0" smtClean="0">
                <a:solidFill>
                  <a:srgbClr val="ACC777"/>
                </a:solidFill>
                <a:latin typeface="Century Gothic" pitchFamily="34" charset="0"/>
              </a:rPr>
              <a:t>Memberships</a:t>
            </a:r>
          </a:p>
          <a:p>
            <a:r>
              <a:rPr lang="de-AT" b="1" dirty="0" smtClean="0">
                <a:latin typeface="Century Gothic" pitchFamily="34" charset="0"/>
              </a:rPr>
              <a:t>Element Attributes</a:t>
            </a:r>
          </a:p>
          <a:p>
            <a:r>
              <a:rPr lang="de-AT" b="1" dirty="0" smtClean="0">
                <a:latin typeface="Century Gothic" pitchFamily="34" charset="0"/>
              </a:rPr>
              <a:t>Set Relations</a:t>
            </a:r>
          </a:p>
          <a:p>
            <a:pPr lvl="1"/>
            <a:r>
              <a:rPr lang="de-AT" dirty="0" smtClean="0">
                <a:latin typeface="Century Gothic" pitchFamily="34" charset="0"/>
              </a:rPr>
              <a:t>Inclusion</a:t>
            </a:r>
          </a:p>
          <a:p>
            <a:pPr lvl="1"/>
            <a:r>
              <a:rPr lang="de-AT" dirty="0" smtClean="0">
                <a:latin typeface="Century Gothic" pitchFamily="34" charset="0"/>
              </a:rPr>
              <a:t>Exclusion</a:t>
            </a:r>
          </a:p>
          <a:p>
            <a:pPr lvl="1"/>
            <a:r>
              <a:rPr lang="de-AT" u="sng" dirty="0" smtClean="0">
                <a:latin typeface="Century Gothic" pitchFamily="34" charset="0"/>
              </a:rPr>
              <a:t>Intersection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228184" y="950248"/>
            <a:ext cx="2528169" cy="5008324"/>
            <a:chOff x="5929992" y="939192"/>
            <a:chExt cx="2674456" cy="5298120"/>
          </a:xfrm>
        </p:grpSpPr>
        <p:sp>
          <p:nvSpPr>
            <p:cNvPr id="20" name="Rectangle 19"/>
            <p:cNvSpPr/>
            <p:nvPr/>
          </p:nvSpPr>
          <p:spPr>
            <a:xfrm>
              <a:off x="5940152" y="1340768"/>
              <a:ext cx="1008112" cy="4896544"/>
            </a:xfrm>
            <a:prstGeom prst="rect">
              <a:avLst/>
            </a:prstGeom>
            <a:solidFill>
              <a:schemeClr val="accent1">
                <a:lumMod val="75000"/>
                <a:alpha val="19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5" name="Picture 2" descr="C:\dev\EuroVis2014STAR\images\authors\bilal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56176" y="1484784"/>
              <a:ext cx="531579" cy="569102"/>
            </a:xfrm>
            <a:prstGeom prst="rect">
              <a:avLst/>
            </a:prstGeom>
            <a:noFill/>
          </p:spPr>
        </p:pic>
        <p:pic>
          <p:nvPicPr>
            <p:cNvPr id="6" name="Picture 3" descr="C:\dev\EuroVis2014STAR\images\authors\peter.png"/>
            <p:cNvPicPr>
              <a:picLocks noChangeAspect="1" noChangeArrowheads="1"/>
            </p:cNvPicPr>
            <p:nvPr/>
          </p:nvPicPr>
          <p:blipFill>
            <a:blip r:embed="rId4" cstate="print"/>
            <a:srcRect l="6690" r="13028" b="1721"/>
            <a:stretch>
              <a:fillRect/>
            </a:stretch>
          </p:blipFill>
          <p:spPr bwMode="auto">
            <a:xfrm>
              <a:off x="6156177" y="5454346"/>
              <a:ext cx="531579" cy="575877"/>
            </a:xfrm>
            <a:prstGeom prst="rect">
              <a:avLst/>
            </a:prstGeom>
            <a:noFill/>
          </p:spPr>
        </p:pic>
        <p:pic>
          <p:nvPicPr>
            <p:cNvPr id="7" name="Picture 4" descr="C:\dev\EuroVis2014STAR\images\authors\silvia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56177" y="4655858"/>
              <a:ext cx="531579" cy="570731"/>
            </a:xfrm>
            <a:prstGeom prst="rect">
              <a:avLst/>
            </a:prstGeom>
            <a:noFill/>
          </p:spPr>
        </p:pic>
        <p:pic>
          <p:nvPicPr>
            <p:cNvPr id="8" name="Picture 5" descr="C:\dev\EuroVis2014STAR\images\authors\wolfgang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156177" y="3053631"/>
              <a:ext cx="531579" cy="560057"/>
            </a:xfrm>
            <a:prstGeom prst="rect">
              <a:avLst/>
            </a:prstGeom>
            <a:noFill/>
          </p:spPr>
        </p:pic>
        <p:pic>
          <p:nvPicPr>
            <p:cNvPr id="9" name="Picture 6" descr="C:\dev\EuroVis2014STAR\images\authors\helwig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156177" y="3866746"/>
              <a:ext cx="531579" cy="563511"/>
            </a:xfrm>
            <a:prstGeom prst="rect">
              <a:avLst/>
            </a:prstGeom>
            <a:noFill/>
          </p:spPr>
        </p:pic>
        <p:pic>
          <p:nvPicPr>
            <p:cNvPr id="10" name="Picture 7" descr="C:\dev\EuroVis2014STAR\images\authors\luana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156177" y="2292649"/>
              <a:ext cx="531579" cy="531579"/>
            </a:xfrm>
            <a:prstGeom prst="rect">
              <a:avLst/>
            </a:prstGeom>
            <a:noFill/>
          </p:spPr>
        </p:pic>
        <p:grpSp>
          <p:nvGrpSpPr>
            <p:cNvPr id="23" name="Group 22"/>
            <p:cNvGrpSpPr/>
            <p:nvPr/>
          </p:nvGrpSpPr>
          <p:grpSpPr>
            <a:xfrm>
              <a:off x="7596336" y="1340768"/>
              <a:ext cx="1008112" cy="4896544"/>
              <a:chOff x="7164288" y="1340768"/>
              <a:chExt cx="1008112" cy="4896544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7164288" y="1340768"/>
                <a:ext cx="1008112" cy="4896544"/>
              </a:xfrm>
              <a:prstGeom prst="rect">
                <a:avLst/>
              </a:prstGeom>
              <a:solidFill>
                <a:srgbClr val="C00000">
                  <a:alpha val="10000"/>
                </a:srgb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12" name="Picture 8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r="70498"/>
              <a:stretch>
                <a:fillRect/>
              </a:stretch>
            </p:blipFill>
            <p:spPr bwMode="auto">
              <a:xfrm>
                <a:off x="7399318" y="1844824"/>
                <a:ext cx="567080" cy="571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10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7399319" y="3429691"/>
                <a:ext cx="540415" cy="533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12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7356562" y="4202783"/>
                <a:ext cx="638587" cy="6330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" name="Picture 9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7345961" y="5085184"/>
                <a:ext cx="651943" cy="3616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" name="Picture 14" descr="https://pbs.twimg.com/profile_images/75323241/hiit-twitter_bigger.jp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399318" y="2650424"/>
                <a:ext cx="523963" cy="523963"/>
              </a:xfrm>
              <a:prstGeom prst="rect">
                <a:avLst/>
              </a:prstGeom>
              <a:noFill/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6687755" y="1769335"/>
              <a:ext cx="1143612" cy="3972950"/>
              <a:chOff x="6190902" y="1769335"/>
              <a:chExt cx="1143612" cy="3972950"/>
            </a:xfrm>
          </p:grpSpPr>
          <p:cxnSp>
            <p:nvCxnSpPr>
              <p:cNvPr id="25" name="Straight Connector 24"/>
              <p:cNvCxnSpPr>
                <a:stCxn id="5" idx="3"/>
                <a:endCxn id="12" idx="1"/>
              </p:cNvCxnSpPr>
              <p:nvPr/>
            </p:nvCxnSpPr>
            <p:spPr>
              <a:xfrm>
                <a:off x="6190902" y="1769335"/>
                <a:ext cx="1143611" cy="361471"/>
              </a:xfrm>
              <a:prstGeom prst="line">
                <a:avLst/>
              </a:prstGeom>
              <a:ln w="38100">
                <a:solidFill>
                  <a:srgbClr val="AEC87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10" idx="3"/>
                <a:endCxn id="16" idx="1"/>
              </p:cNvCxnSpPr>
              <p:nvPr/>
            </p:nvCxnSpPr>
            <p:spPr>
              <a:xfrm>
                <a:off x="6190903" y="2558439"/>
                <a:ext cx="1090253" cy="2707557"/>
              </a:xfrm>
              <a:prstGeom prst="line">
                <a:avLst/>
              </a:prstGeom>
              <a:ln w="38100">
                <a:solidFill>
                  <a:srgbClr val="AEC87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6" idx="3"/>
                <a:endCxn id="16" idx="1"/>
              </p:cNvCxnSpPr>
              <p:nvPr/>
            </p:nvCxnSpPr>
            <p:spPr>
              <a:xfrm flipV="1">
                <a:off x="6190903" y="5265996"/>
                <a:ext cx="1090253" cy="476289"/>
              </a:xfrm>
              <a:prstGeom prst="line">
                <a:avLst/>
              </a:prstGeom>
              <a:ln w="38100">
                <a:solidFill>
                  <a:srgbClr val="AEC87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10" idx="3"/>
                <a:endCxn id="19" idx="1"/>
              </p:cNvCxnSpPr>
              <p:nvPr/>
            </p:nvCxnSpPr>
            <p:spPr>
              <a:xfrm>
                <a:off x="6190903" y="2558439"/>
                <a:ext cx="1143610" cy="353967"/>
              </a:xfrm>
              <a:prstGeom prst="line">
                <a:avLst/>
              </a:prstGeom>
              <a:ln w="38100">
                <a:solidFill>
                  <a:srgbClr val="AEC87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8" idx="3"/>
                <a:endCxn id="14" idx="1"/>
              </p:cNvCxnSpPr>
              <p:nvPr/>
            </p:nvCxnSpPr>
            <p:spPr>
              <a:xfrm>
                <a:off x="6190903" y="3333660"/>
                <a:ext cx="1143611" cy="362660"/>
              </a:xfrm>
              <a:prstGeom prst="line">
                <a:avLst/>
              </a:prstGeom>
              <a:ln w="38100">
                <a:solidFill>
                  <a:srgbClr val="AEC87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8" idx="3"/>
                <a:endCxn id="12" idx="1"/>
              </p:cNvCxnSpPr>
              <p:nvPr/>
            </p:nvCxnSpPr>
            <p:spPr>
              <a:xfrm flipV="1">
                <a:off x="6190903" y="2130806"/>
                <a:ext cx="1143610" cy="1202854"/>
              </a:xfrm>
              <a:prstGeom prst="line">
                <a:avLst/>
              </a:prstGeom>
              <a:ln w="38100">
                <a:solidFill>
                  <a:srgbClr val="AEC87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9" idx="3"/>
                <a:endCxn id="15" idx="1"/>
              </p:cNvCxnSpPr>
              <p:nvPr/>
            </p:nvCxnSpPr>
            <p:spPr>
              <a:xfrm>
                <a:off x="6190903" y="4148502"/>
                <a:ext cx="1100854" cy="370798"/>
              </a:xfrm>
              <a:prstGeom prst="line">
                <a:avLst/>
              </a:prstGeom>
              <a:ln w="38100">
                <a:solidFill>
                  <a:srgbClr val="AEC87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7" idx="3"/>
                <a:endCxn id="12" idx="1"/>
              </p:cNvCxnSpPr>
              <p:nvPr/>
            </p:nvCxnSpPr>
            <p:spPr>
              <a:xfrm flipV="1">
                <a:off x="6190903" y="2130806"/>
                <a:ext cx="1143610" cy="2810418"/>
              </a:xfrm>
              <a:prstGeom prst="line">
                <a:avLst/>
              </a:prstGeom>
              <a:ln w="38100">
                <a:solidFill>
                  <a:srgbClr val="AEC87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>
            <a:xfrm>
              <a:off x="5929992" y="939192"/>
              <a:ext cx="10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AT" b="1" dirty="0" smtClean="0">
                  <a:solidFill>
                    <a:schemeClr val="accent1">
                      <a:lumMod val="75000"/>
                    </a:schemeClr>
                  </a:solidFill>
                </a:rPr>
                <a:t>Elements</a:t>
              </a:r>
              <a:endParaRPr lang="de-AT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809419" y="939192"/>
              <a:ext cx="5790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AT" b="1" dirty="0" smtClean="0">
                  <a:solidFill>
                    <a:srgbClr val="C00000"/>
                  </a:solidFill>
                </a:rPr>
                <a:t>Sets</a:t>
              </a:r>
              <a:endParaRPr lang="de-AT" b="1" dirty="0">
                <a:solidFill>
                  <a:srgbClr val="C00000"/>
                </a:solidFill>
              </a:endParaRPr>
            </a:p>
          </p:txBody>
        </p:sp>
      </p:grp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252376"/>
              </p:ext>
            </p:extLst>
          </p:nvPr>
        </p:nvGraphicFramePr>
        <p:xfrm>
          <a:off x="4839712" y="960409"/>
          <a:ext cx="1224137" cy="498887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576064"/>
                <a:gridCol w="648073"/>
              </a:tblGrid>
              <a:tr h="405346">
                <a:tc>
                  <a:txBody>
                    <a:bodyPr/>
                    <a:lstStyle/>
                    <a:p>
                      <a:pPr algn="l"/>
                      <a:r>
                        <a:rPr lang="de-AT" sz="1800" dirty="0" smtClean="0">
                          <a:solidFill>
                            <a:schemeClr val="tx1"/>
                          </a:solidFill>
                        </a:rPr>
                        <a:t>Sex</a:t>
                      </a:r>
                      <a:endParaRPr lang="de-AT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AT" sz="1800" b="1" dirty="0" smtClean="0">
                          <a:solidFill>
                            <a:schemeClr val="tx1"/>
                          </a:solidFill>
                        </a:rPr>
                        <a:t>PhD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583526">
                <a:tc>
                  <a:txBody>
                    <a:bodyPr/>
                    <a:lstStyle/>
                    <a:p>
                      <a:pPr algn="l"/>
                      <a:endParaRPr lang="de-AT" sz="162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62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  <a:p>
                      <a:pPr algn="l"/>
                      <a:endParaRPr lang="de-AT" sz="162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62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620" b="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  <a:p>
                      <a:pPr algn="l"/>
                      <a:endParaRPr lang="de-AT" sz="162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62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62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  <a:p>
                      <a:pPr algn="l"/>
                      <a:endParaRPr lang="de-AT" sz="162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62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62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  <a:p>
                      <a:pPr algn="l"/>
                      <a:endParaRPr lang="de-AT" sz="162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62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620" b="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  <a:p>
                      <a:pPr algn="l"/>
                      <a:endParaRPr lang="de-AT" sz="162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2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de-AT" sz="162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de-AT" sz="162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  <a:p>
                      <a:pPr algn="l"/>
                      <a:endParaRPr lang="de-AT" sz="162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AT" sz="162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620" b="0" dirty="0" smtClean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  <a:p>
                      <a:pPr algn="l"/>
                      <a:endParaRPr lang="de-AT" sz="162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62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620" b="0" dirty="0" smtClean="0">
                          <a:solidFill>
                            <a:schemeClr val="tx1"/>
                          </a:solidFill>
                        </a:rPr>
                        <a:t>2014</a:t>
                      </a:r>
                    </a:p>
                    <a:p>
                      <a:pPr algn="l"/>
                      <a:endParaRPr lang="de-AT" sz="162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62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620" b="0" dirty="0" smtClean="0">
                          <a:solidFill>
                            <a:schemeClr val="tx1"/>
                          </a:solidFill>
                        </a:rPr>
                        <a:t>2006</a:t>
                      </a:r>
                    </a:p>
                    <a:p>
                      <a:pPr algn="l"/>
                      <a:endParaRPr lang="de-AT" sz="162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62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620" b="0" dirty="0" smtClean="0">
                          <a:solidFill>
                            <a:schemeClr val="tx1"/>
                          </a:solidFill>
                        </a:rPr>
                        <a:t>1998</a:t>
                      </a:r>
                    </a:p>
                    <a:p>
                      <a:pPr algn="l"/>
                      <a:endParaRPr lang="de-AT" sz="162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62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620" b="0" dirty="0" smtClean="0">
                          <a:solidFill>
                            <a:schemeClr val="tx1"/>
                          </a:solidFill>
                        </a:rPr>
                        <a:t>1990</a:t>
                      </a:r>
                    </a:p>
                    <a:p>
                      <a:pPr algn="l"/>
                      <a:endParaRPr lang="de-AT" sz="162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AT" sz="162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AT" sz="1620" b="0" dirty="0" smtClean="0">
                          <a:solidFill>
                            <a:schemeClr val="tx1"/>
                          </a:solidFill>
                        </a:rPr>
                        <a:t>1997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6-02 at 01.08.10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70" y="3777718"/>
            <a:ext cx="6171652" cy="3017566"/>
          </a:xfrm>
          <a:prstGeom prst="rect">
            <a:avLst/>
          </a:prstGeom>
        </p:spPr>
      </p:pic>
      <p:pic>
        <p:nvPicPr>
          <p:cNvPr id="3" name="Picture 2" descr="Screen Shot 2014-06-02 at 01.07.55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2" y="79540"/>
            <a:ext cx="3800710" cy="3589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13197" y="59179"/>
            <a:ext cx="2610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entury Gothic"/>
                <a:cs typeface="Century Gothic"/>
              </a:rPr>
              <a:t>[Henry Riche &amp; Dwyer, 2010]</a:t>
            </a:r>
            <a:endParaRPr lang="en-US" sz="1400" dirty="0"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2993" y="1785377"/>
            <a:ext cx="42726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entury Gothic"/>
                <a:cs typeface="Century Gothic"/>
              </a:rPr>
              <a:t>ComED</a:t>
            </a:r>
            <a:endParaRPr lang="en-US" sz="2800" dirty="0" smtClean="0">
              <a:latin typeface="Century Gothic"/>
              <a:cs typeface="Century Gothic"/>
            </a:endParaRPr>
          </a:p>
          <a:p>
            <a:endParaRPr lang="en-US" sz="600" i="1" dirty="0" smtClean="0">
              <a:latin typeface="Century Gothic"/>
              <a:cs typeface="Century Gothic"/>
            </a:endParaRPr>
          </a:p>
          <a:p>
            <a:r>
              <a:rPr lang="en-US" sz="1600" i="1" dirty="0" smtClean="0">
                <a:latin typeface="Century Gothic"/>
                <a:cs typeface="Century Gothic"/>
              </a:rPr>
              <a:t>Compact </a:t>
            </a:r>
            <a:r>
              <a:rPr lang="en-US" sz="1600" i="1" dirty="0">
                <a:latin typeface="Century Gothic"/>
                <a:cs typeface="Century Gothic"/>
              </a:rPr>
              <a:t>Rectangular </a:t>
            </a:r>
            <a:r>
              <a:rPr lang="en-US" sz="1600" i="1" dirty="0" smtClean="0">
                <a:latin typeface="Century Gothic"/>
                <a:cs typeface="Century Gothic"/>
              </a:rPr>
              <a:t>Euler </a:t>
            </a:r>
            <a:r>
              <a:rPr lang="en-US" sz="1600" i="1" dirty="0">
                <a:latin typeface="Century Gothic"/>
                <a:cs typeface="Century Gothic"/>
              </a:rPr>
              <a:t>Diagram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6192" y="5446721"/>
            <a:ext cx="2520478" cy="1198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err="1" smtClean="0">
                <a:latin typeface="Century Gothic"/>
                <a:cs typeface="Century Gothic"/>
              </a:rPr>
              <a:t>DupED</a:t>
            </a:r>
            <a:endParaRPr lang="en-US" sz="2800" dirty="0" smtClean="0">
              <a:latin typeface="Century Gothic"/>
              <a:cs typeface="Century Gothic"/>
            </a:endParaRPr>
          </a:p>
          <a:p>
            <a:pPr algn="r"/>
            <a:endParaRPr lang="en-US" sz="600" i="1" dirty="0" smtClean="0">
              <a:latin typeface="Century Gothic"/>
              <a:cs typeface="Century Gothic"/>
            </a:endParaRPr>
          </a:p>
          <a:p>
            <a:pPr algn="r">
              <a:lnSpc>
                <a:spcPct val="120000"/>
              </a:lnSpc>
            </a:pPr>
            <a:r>
              <a:rPr lang="en-US" sz="1600" i="1" dirty="0">
                <a:latin typeface="Century Gothic"/>
                <a:cs typeface="Century Gothic"/>
              </a:rPr>
              <a:t>Euler Diagram </a:t>
            </a:r>
            <a:r>
              <a:rPr lang="en-US" sz="1600" i="1" dirty="0" smtClean="0">
                <a:latin typeface="Century Gothic"/>
                <a:cs typeface="Century Gothic"/>
              </a:rPr>
              <a:t>with </a:t>
            </a:r>
          </a:p>
          <a:p>
            <a:pPr algn="r">
              <a:lnSpc>
                <a:spcPct val="120000"/>
              </a:lnSpc>
            </a:pPr>
            <a:r>
              <a:rPr lang="en-US" sz="1600" i="1" dirty="0" smtClean="0">
                <a:latin typeface="Century Gothic"/>
                <a:cs typeface="Century Gothic"/>
              </a:rPr>
              <a:t>Duplications</a:t>
            </a:r>
            <a:endParaRPr lang="en-US" sz="1600" i="1" dirty="0">
              <a:latin typeface="Century Gothic"/>
              <a:cs typeface="Century Gothic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122477" y="5784096"/>
            <a:ext cx="396029" cy="360796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9" name="Right Arrow 8"/>
          <p:cNvSpPr/>
          <p:nvPr/>
        </p:nvSpPr>
        <p:spPr>
          <a:xfrm flipH="1">
            <a:off x="4278256" y="2063560"/>
            <a:ext cx="396029" cy="360796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92585" y="4610224"/>
            <a:ext cx="1074241" cy="1126902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494" y="1957033"/>
            <a:ext cx="825159" cy="648000"/>
          </a:xfrm>
          <a:prstGeom prst="roundRect">
            <a:avLst>
              <a:gd name="adj" fmla="val 7143"/>
            </a:avLst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508306" y="5431601"/>
            <a:ext cx="3203997" cy="899999"/>
          </a:xfrm>
          <a:prstGeom prst="roundRect">
            <a:avLst>
              <a:gd name="adj" fmla="val 7143"/>
            </a:avLst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464513" y="5398406"/>
            <a:ext cx="3274073" cy="1349844"/>
          </a:xfrm>
          <a:prstGeom prst="roundRect">
            <a:avLst>
              <a:gd name="adj" fmla="val 7143"/>
            </a:avLst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020699" y="2485357"/>
            <a:ext cx="522915" cy="339410"/>
          </a:xfrm>
          <a:prstGeom prst="roundRect">
            <a:avLst>
              <a:gd name="adj" fmla="val 7143"/>
            </a:avLst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510770" y="1679471"/>
            <a:ext cx="503999" cy="339410"/>
          </a:xfrm>
          <a:prstGeom prst="roundRect">
            <a:avLst>
              <a:gd name="adj" fmla="val 7143"/>
            </a:avLst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entury Gothic"/>
              <a:cs typeface="Century Gothic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2464" y="1965310"/>
            <a:ext cx="807786" cy="552894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2711" y="1668522"/>
            <a:ext cx="1952057" cy="1187999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828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10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6-02 at 01.09.56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14" y="2477425"/>
            <a:ext cx="4275308" cy="4396765"/>
          </a:xfrm>
          <a:prstGeom prst="rect">
            <a:avLst/>
          </a:prstGeom>
        </p:spPr>
      </p:pic>
      <p:pic>
        <p:nvPicPr>
          <p:cNvPr id="3" name="Picture 2" descr="Screen Shot 2014-06-02 at 01.09.41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56" y="-1"/>
            <a:ext cx="5110920" cy="4155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6170" y="382636"/>
            <a:ext cx="14467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Century Gothic"/>
                <a:cs typeface="Century Gothic"/>
              </a:rPr>
              <a:t>ComED</a:t>
            </a:r>
            <a:endParaRPr lang="en-US" sz="2600" i="1" dirty="0"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36170" y="6158603"/>
            <a:ext cx="13293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dirty="0" err="1" smtClean="0">
                <a:latin typeface="Century Gothic"/>
                <a:cs typeface="Century Gothic"/>
              </a:rPr>
              <a:t>DupED</a:t>
            </a:r>
            <a:endParaRPr lang="en-US" sz="2600" dirty="0" smtClean="0"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6780" y="4766693"/>
            <a:ext cx="3543258" cy="1636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Representing …</a:t>
            </a:r>
          </a:p>
          <a:p>
            <a:pPr>
              <a:lnSpc>
                <a:spcPct val="150000"/>
              </a:lnSpc>
            </a:pPr>
            <a:endParaRPr lang="en-US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cs typeface="Century Gothic"/>
            </a:endParaRPr>
          </a:p>
          <a:p>
            <a:pPr marL="266700" defTabSz="173038">
              <a:lnSpc>
                <a:spcPct val="150000"/>
              </a:lnSpc>
              <a:tabLst>
                <a:tab pos="266700" algn="l"/>
              </a:tabLs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f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requently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used </a:t>
            </a:r>
            <a:r>
              <a:rPr lang="en-US" sz="2000" b="1" dirty="0">
                <a:latin typeface="Century Gothic"/>
                <a:cs typeface="Century Gothic"/>
              </a:rPr>
              <a:t>words in </a:t>
            </a:r>
            <a:endParaRPr lang="en-US" sz="2000" b="1" dirty="0" smtClean="0">
              <a:latin typeface="Century Gothic"/>
              <a:cs typeface="Century Gothic"/>
            </a:endParaRPr>
          </a:p>
          <a:p>
            <a:pPr marL="266700" defTabSz="173038">
              <a:lnSpc>
                <a:spcPct val="150000"/>
              </a:lnSpc>
              <a:tabLst>
                <a:tab pos="266700" algn="l"/>
              </a:tabLst>
            </a:pPr>
            <a:r>
              <a:rPr lang="en-US" sz="2000" b="1" dirty="0" smtClean="0">
                <a:latin typeface="Century Gothic"/>
                <a:cs typeface="Century Gothic"/>
              </a:rPr>
              <a:t>10 plays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Century Gothic"/>
                <a:cs typeface="Century Gothic"/>
              </a:rPr>
              <a:t>by Shakespeare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3197" y="59179"/>
            <a:ext cx="2610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entury Gothic"/>
                <a:cs typeface="Century Gothic"/>
              </a:rPr>
              <a:t>[Henry Riche &amp; Dwyer, 2010]</a:t>
            </a:r>
            <a:endParaRPr lang="en-US" sz="1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96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386" y="0"/>
            <a:ext cx="9449694" cy="705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2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79136" y="1350879"/>
            <a:ext cx="249268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Century Gothic"/>
                <a:cs typeface="Century Gothic"/>
              </a:rPr>
              <a:t>[Kim et al., 2007]</a:t>
            </a:r>
            <a:endParaRPr lang="de-AT" sz="1400" dirty="0">
              <a:latin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40533" y="1350879"/>
            <a:ext cx="240576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Century Gothic"/>
                <a:cs typeface="Century Gothic"/>
              </a:rPr>
              <a:t>[</a:t>
            </a:r>
            <a:r>
              <a:rPr lang="en-US" sz="1400" dirty="0" err="1" smtClean="0">
                <a:latin typeface="Century Gothic"/>
                <a:cs typeface="Century Gothic"/>
              </a:rPr>
              <a:t>Koshman</a:t>
            </a:r>
            <a:r>
              <a:rPr lang="en-US" sz="1400" dirty="0" smtClean="0">
                <a:latin typeface="Century Gothic"/>
                <a:cs typeface="Century Gothic"/>
              </a:rPr>
              <a:t> et al., 2006]</a:t>
            </a:r>
            <a:endParaRPr lang="de-AT" sz="1400" dirty="0"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01605" y="756370"/>
            <a:ext cx="2683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sz="2800" dirty="0">
                <a:latin typeface="Century Gothic"/>
                <a:cs typeface="Century Gothic"/>
              </a:rPr>
              <a:t>Missing Pieces</a:t>
            </a:r>
            <a:endParaRPr lang="en-US" sz="2800" dirty="0" smtClean="0"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29336" y="756370"/>
            <a:ext cx="259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Century Gothic"/>
                <a:cs typeface="Century Gothic"/>
              </a:rPr>
              <a:t>Fan Diagrams</a:t>
            </a:r>
          </a:p>
        </p:txBody>
      </p:sp>
      <p:pic>
        <p:nvPicPr>
          <p:cNvPr id="10" name="Picture 9" descr="missingpiec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16" y="2209134"/>
            <a:ext cx="3312000" cy="331839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774468" y="2199372"/>
            <a:ext cx="3582263" cy="3403819"/>
            <a:chOff x="774468" y="2199372"/>
            <a:chExt cx="3582263" cy="3403819"/>
          </a:xfrm>
        </p:grpSpPr>
        <p:sp>
          <p:nvSpPr>
            <p:cNvPr id="12" name="Arc 11"/>
            <p:cNvSpPr>
              <a:spLocks noChangeAspect="1"/>
            </p:cNvSpPr>
            <p:nvPr/>
          </p:nvSpPr>
          <p:spPr>
            <a:xfrm rot="14034899">
              <a:off x="780309" y="2193531"/>
              <a:ext cx="3276000" cy="3287681"/>
            </a:xfrm>
            <a:prstGeom prst="arc">
              <a:avLst>
                <a:gd name="adj1" fmla="val 18692425"/>
                <a:gd name="adj2" fmla="val 21105292"/>
              </a:avLst>
            </a:prstGeom>
            <a:noFill/>
            <a:ln w="57150" cmpd="sng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/>
            <p:cNvSpPr>
              <a:spLocks noChangeAspect="1"/>
            </p:cNvSpPr>
            <p:nvPr/>
          </p:nvSpPr>
          <p:spPr>
            <a:xfrm rot="14034899">
              <a:off x="1074891" y="2321350"/>
              <a:ext cx="3276000" cy="3287681"/>
            </a:xfrm>
            <a:prstGeom prst="arc">
              <a:avLst>
                <a:gd name="adj1" fmla="val 18855011"/>
                <a:gd name="adj2" fmla="val 20822397"/>
              </a:avLst>
            </a:prstGeom>
            <a:noFill/>
            <a:ln w="57150" cmpd="sng">
              <a:solidFill>
                <a:srgbClr val="FFFF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endCxn id="12" idx="2"/>
            </p:cNvCxnSpPr>
            <p:nvPr/>
          </p:nvCxnSpPr>
          <p:spPr>
            <a:xfrm flipH="1" flipV="1">
              <a:off x="1273605" y="2665584"/>
              <a:ext cx="224572" cy="250814"/>
            </a:xfrm>
            <a:prstGeom prst="line">
              <a:avLst/>
            </a:prstGeom>
            <a:ln w="57150" cmpd="sng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784387" y="3667089"/>
              <a:ext cx="310767" cy="35739"/>
            </a:xfrm>
            <a:prstGeom prst="line">
              <a:avLst/>
            </a:prstGeom>
            <a:ln w="57150" cmpd="sng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7629648">
            <a:off x="551868" y="2252698"/>
            <a:ext cx="3582263" cy="3403819"/>
            <a:chOff x="926868" y="2351772"/>
            <a:chExt cx="3582263" cy="3403819"/>
          </a:xfrm>
        </p:grpSpPr>
        <p:sp>
          <p:nvSpPr>
            <p:cNvPr id="35" name="Arc 34"/>
            <p:cNvSpPr>
              <a:spLocks noChangeAspect="1"/>
            </p:cNvSpPr>
            <p:nvPr/>
          </p:nvSpPr>
          <p:spPr>
            <a:xfrm rot="14034899">
              <a:off x="932709" y="2345931"/>
              <a:ext cx="3276000" cy="3287681"/>
            </a:xfrm>
            <a:prstGeom prst="arc">
              <a:avLst>
                <a:gd name="adj1" fmla="val 18692425"/>
                <a:gd name="adj2" fmla="val 21105292"/>
              </a:avLst>
            </a:prstGeom>
            <a:noFill/>
            <a:ln w="57150" cmpd="sng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/>
            <p:cNvSpPr>
              <a:spLocks noChangeAspect="1"/>
            </p:cNvSpPr>
            <p:nvPr/>
          </p:nvSpPr>
          <p:spPr>
            <a:xfrm rot="14034899">
              <a:off x="1227291" y="2473750"/>
              <a:ext cx="3276000" cy="3287681"/>
            </a:xfrm>
            <a:prstGeom prst="arc">
              <a:avLst>
                <a:gd name="adj1" fmla="val 18855011"/>
                <a:gd name="adj2" fmla="val 20822397"/>
              </a:avLst>
            </a:prstGeom>
            <a:noFill/>
            <a:ln w="57150" cmpd="sng">
              <a:solidFill>
                <a:srgbClr val="FFFF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endCxn id="35" idx="2"/>
            </p:cNvCxnSpPr>
            <p:nvPr/>
          </p:nvCxnSpPr>
          <p:spPr>
            <a:xfrm flipH="1" flipV="1">
              <a:off x="1426005" y="2817984"/>
              <a:ext cx="224572" cy="250814"/>
            </a:xfrm>
            <a:prstGeom prst="line">
              <a:avLst/>
            </a:prstGeom>
            <a:ln w="57150" cmpd="sng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936787" y="3819489"/>
              <a:ext cx="310767" cy="35739"/>
            </a:xfrm>
            <a:prstGeom prst="line">
              <a:avLst/>
            </a:prstGeom>
            <a:ln w="57150" cmpd="sng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 rot="14721187">
            <a:off x="641276" y="2013679"/>
            <a:ext cx="3582263" cy="3403819"/>
            <a:chOff x="926868" y="2351772"/>
            <a:chExt cx="3582263" cy="3403819"/>
          </a:xfrm>
        </p:grpSpPr>
        <p:sp>
          <p:nvSpPr>
            <p:cNvPr id="41" name="Arc 40"/>
            <p:cNvSpPr>
              <a:spLocks noChangeAspect="1"/>
            </p:cNvSpPr>
            <p:nvPr/>
          </p:nvSpPr>
          <p:spPr>
            <a:xfrm rot="14034899">
              <a:off x="932709" y="2345931"/>
              <a:ext cx="3276000" cy="3287681"/>
            </a:xfrm>
            <a:prstGeom prst="arc">
              <a:avLst>
                <a:gd name="adj1" fmla="val 18692425"/>
                <a:gd name="adj2" fmla="val 21105292"/>
              </a:avLst>
            </a:prstGeom>
            <a:noFill/>
            <a:ln w="57150" cmpd="sng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c 41"/>
            <p:cNvSpPr>
              <a:spLocks noChangeAspect="1"/>
            </p:cNvSpPr>
            <p:nvPr/>
          </p:nvSpPr>
          <p:spPr>
            <a:xfrm rot="14034899">
              <a:off x="1227291" y="2473750"/>
              <a:ext cx="3276000" cy="3287681"/>
            </a:xfrm>
            <a:prstGeom prst="arc">
              <a:avLst>
                <a:gd name="adj1" fmla="val 18855011"/>
                <a:gd name="adj2" fmla="val 20822397"/>
              </a:avLst>
            </a:prstGeom>
            <a:noFill/>
            <a:ln w="57150" cmpd="sng">
              <a:solidFill>
                <a:srgbClr val="FFFF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41" idx="2"/>
            </p:cNvCxnSpPr>
            <p:nvPr/>
          </p:nvCxnSpPr>
          <p:spPr>
            <a:xfrm flipH="1" flipV="1">
              <a:off x="1426005" y="2817984"/>
              <a:ext cx="224572" cy="250814"/>
            </a:xfrm>
            <a:prstGeom prst="line">
              <a:avLst/>
            </a:prstGeom>
            <a:ln w="57150" cmpd="sng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936787" y="3819489"/>
              <a:ext cx="310767" cy="35739"/>
            </a:xfrm>
            <a:prstGeom prst="line">
              <a:avLst/>
            </a:prstGeom>
            <a:ln w="57150" cmpd="sng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751212" y="2216672"/>
            <a:ext cx="3287681" cy="3276000"/>
            <a:chOff x="751212" y="2216672"/>
            <a:chExt cx="3287681" cy="3276000"/>
          </a:xfrm>
        </p:grpSpPr>
        <p:sp>
          <p:nvSpPr>
            <p:cNvPr id="47" name="Arc 46"/>
            <p:cNvSpPr>
              <a:spLocks noChangeAspect="1"/>
            </p:cNvSpPr>
            <p:nvPr/>
          </p:nvSpPr>
          <p:spPr>
            <a:xfrm rot="14034899">
              <a:off x="757053" y="2210831"/>
              <a:ext cx="3276000" cy="3287681"/>
            </a:xfrm>
            <a:prstGeom prst="arc">
              <a:avLst>
                <a:gd name="adj1" fmla="val 16622866"/>
                <a:gd name="adj2" fmla="val 2329927"/>
              </a:avLst>
            </a:prstGeom>
            <a:noFill/>
            <a:ln w="57150" cmpd="sng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>
              <a:spLocks noChangeAspect="1"/>
            </p:cNvSpPr>
            <p:nvPr/>
          </p:nvSpPr>
          <p:spPr>
            <a:xfrm rot="14034899">
              <a:off x="1356200" y="2785300"/>
              <a:ext cx="2165880" cy="2173602"/>
            </a:xfrm>
            <a:prstGeom prst="arc">
              <a:avLst>
                <a:gd name="adj1" fmla="val 16713901"/>
                <a:gd name="adj2" fmla="val 2316696"/>
              </a:avLst>
            </a:prstGeom>
            <a:noFill/>
            <a:ln w="57150" cmpd="sng">
              <a:solidFill>
                <a:srgbClr val="FFFF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 flipV="1">
              <a:off x="2452889" y="2242413"/>
              <a:ext cx="0" cy="540641"/>
            </a:xfrm>
            <a:prstGeom prst="line">
              <a:avLst/>
            </a:prstGeom>
            <a:ln w="57150" cmpd="sng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977061" y="4363721"/>
              <a:ext cx="494092" cy="287929"/>
            </a:xfrm>
            <a:prstGeom prst="line">
              <a:avLst/>
            </a:prstGeom>
            <a:ln w="57150" cmpd="sng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>
            <a:grpSpLocks noChangeAspect="1"/>
          </p:cNvGrpSpPr>
          <p:nvPr/>
        </p:nvGrpSpPr>
        <p:grpSpPr>
          <a:xfrm rot="3526776">
            <a:off x="1357068" y="2712920"/>
            <a:ext cx="2133384" cy="2292133"/>
            <a:chOff x="668381" y="2241100"/>
            <a:chExt cx="3386198" cy="3295160"/>
          </a:xfrm>
        </p:grpSpPr>
        <p:sp>
          <p:nvSpPr>
            <p:cNvPr id="61" name="Arc 60"/>
            <p:cNvSpPr>
              <a:spLocks noChangeAspect="1"/>
            </p:cNvSpPr>
            <p:nvPr/>
          </p:nvSpPr>
          <p:spPr>
            <a:xfrm rot="14034899">
              <a:off x="713900" y="2195581"/>
              <a:ext cx="3295160" cy="3386198"/>
            </a:xfrm>
            <a:prstGeom prst="arc">
              <a:avLst>
                <a:gd name="adj1" fmla="val 16437223"/>
                <a:gd name="adj2" fmla="val 2329927"/>
              </a:avLst>
            </a:prstGeom>
            <a:noFill/>
            <a:ln w="57150" cmpd="sng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Arc 61"/>
            <p:cNvSpPr>
              <a:spLocks noChangeAspect="1"/>
            </p:cNvSpPr>
            <p:nvPr/>
          </p:nvSpPr>
          <p:spPr>
            <a:xfrm rot="14034899">
              <a:off x="1560619" y="3047611"/>
              <a:ext cx="1911262" cy="1918073"/>
            </a:xfrm>
            <a:prstGeom prst="arc">
              <a:avLst>
                <a:gd name="adj1" fmla="val 16926733"/>
                <a:gd name="adj2" fmla="val 1995563"/>
              </a:avLst>
            </a:prstGeom>
            <a:noFill/>
            <a:ln w="57150" cmpd="sng">
              <a:solidFill>
                <a:srgbClr val="FFFF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/>
            <p:cNvCxnSpPr/>
            <p:nvPr/>
          </p:nvCxnSpPr>
          <p:spPr>
            <a:xfrm rot="18073224" flipV="1">
              <a:off x="2069797" y="2434187"/>
              <a:ext cx="761918" cy="505061"/>
            </a:xfrm>
            <a:prstGeom prst="line">
              <a:avLst/>
            </a:prstGeom>
            <a:ln w="57150" cmpd="sng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8073224" flipH="1" flipV="1">
              <a:off x="914337" y="4307592"/>
              <a:ext cx="734769" cy="412976"/>
            </a:xfrm>
            <a:prstGeom prst="line">
              <a:avLst/>
            </a:prstGeom>
            <a:ln w="57150" cmpd="sng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Oval 71"/>
          <p:cNvSpPr>
            <a:spLocks noChangeAspect="1"/>
          </p:cNvSpPr>
          <p:nvPr/>
        </p:nvSpPr>
        <p:spPr>
          <a:xfrm>
            <a:off x="1905140" y="3347246"/>
            <a:ext cx="1079999" cy="1038568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 descr="Screen Shot 2014-06-05 at 01.31.0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t="2772" r="9181" b="3173"/>
          <a:stretch/>
        </p:blipFill>
        <p:spPr>
          <a:xfrm>
            <a:off x="5122675" y="2192067"/>
            <a:ext cx="3347998" cy="3350872"/>
          </a:xfrm>
          <a:prstGeom prst="rect">
            <a:avLst/>
          </a:prstGeom>
        </p:spPr>
      </p:pic>
      <p:grpSp>
        <p:nvGrpSpPr>
          <p:cNvPr id="96" name="Group 95"/>
          <p:cNvGrpSpPr/>
          <p:nvPr/>
        </p:nvGrpSpPr>
        <p:grpSpPr>
          <a:xfrm>
            <a:off x="5134449" y="2248767"/>
            <a:ext cx="3322096" cy="3286112"/>
            <a:chOff x="5134449" y="2258704"/>
            <a:chExt cx="3322096" cy="3276000"/>
          </a:xfrm>
        </p:grpSpPr>
        <p:sp>
          <p:nvSpPr>
            <p:cNvPr id="87" name="Arc 86"/>
            <p:cNvSpPr>
              <a:spLocks noChangeAspect="1"/>
            </p:cNvSpPr>
            <p:nvPr/>
          </p:nvSpPr>
          <p:spPr>
            <a:xfrm rot="14034899">
              <a:off x="5140290" y="2252863"/>
              <a:ext cx="3276000" cy="3287682"/>
            </a:xfrm>
            <a:prstGeom prst="arc">
              <a:avLst>
                <a:gd name="adj1" fmla="val 17543497"/>
                <a:gd name="adj2" fmla="val 7541094"/>
              </a:avLst>
            </a:prstGeom>
            <a:noFill/>
            <a:ln w="762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>
              <a:stCxn id="92" idx="2"/>
            </p:cNvCxnSpPr>
            <p:nvPr/>
          </p:nvCxnSpPr>
          <p:spPr>
            <a:xfrm flipV="1">
              <a:off x="7401505" y="3884383"/>
              <a:ext cx="1055040" cy="22730"/>
            </a:xfrm>
            <a:prstGeom prst="line">
              <a:avLst/>
            </a:prstGeom>
            <a:ln w="76200" cmpd="sng">
              <a:solidFill>
                <a:srgbClr val="E46C0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5168035" y="4003099"/>
              <a:ext cx="1063100" cy="283167"/>
            </a:xfrm>
            <a:prstGeom prst="line">
              <a:avLst/>
            </a:prstGeom>
            <a:ln w="76200" cmpd="sng">
              <a:solidFill>
                <a:srgbClr val="E46C0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Arc 91"/>
            <p:cNvSpPr>
              <a:spLocks noChangeAspect="1"/>
            </p:cNvSpPr>
            <p:nvPr/>
          </p:nvSpPr>
          <p:spPr>
            <a:xfrm rot="7565101" flipV="1">
              <a:off x="6219414" y="3351475"/>
              <a:ext cx="1192870" cy="1159887"/>
            </a:xfrm>
            <a:prstGeom prst="arc">
              <a:avLst>
                <a:gd name="adj1" fmla="val 18678872"/>
                <a:gd name="adj2" fmla="val 7707693"/>
              </a:avLst>
            </a:prstGeom>
            <a:noFill/>
            <a:ln w="762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>
            <a:grpSpLocks noChangeAspect="1"/>
          </p:cNvGrpSpPr>
          <p:nvPr/>
        </p:nvGrpSpPr>
        <p:grpSpPr>
          <a:xfrm rot="11949666">
            <a:off x="5224407" y="2287991"/>
            <a:ext cx="3424555" cy="3156960"/>
            <a:chOff x="4824591" y="2083347"/>
            <a:chExt cx="3637057" cy="3844588"/>
          </a:xfrm>
        </p:grpSpPr>
        <p:sp>
          <p:nvSpPr>
            <p:cNvPr id="98" name="Arc 97"/>
            <p:cNvSpPr>
              <a:spLocks noChangeAspect="1"/>
            </p:cNvSpPr>
            <p:nvPr/>
          </p:nvSpPr>
          <p:spPr>
            <a:xfrm rot="14034899">
              <a:off x="4720826" y="2187112"/>
              <a:ext cx="3844588" cy="3637057"/>
            </a:xfrm>
            <a:prstGeom prst="arc">
              <a:avLst>
                <a:gd name="adj1" fmla="val 53672"/>
                <a:gd name="adj2" fmla="val 7339363"/>
              </a:avLst>
            </a:prstGeom>
            <a:noFill/>
            <a:ln w="76200" cmpd="sng">
              <a:solidFill>
                <a:schemeClr val="accent3">
                  <a:lumMod val="7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/>
            <p:cNvCxnSpPr>
              <a:stCxn id="101" idx="2"/>
            </p:cNvCxnSpPr>
            <p:nvPr/>
          </p:nvCxnSpPr>
          <p:spPr>
            <a:xfrm rot="9650334" flipH="1" flipV="1">
              <a:off x="7388761" y="3743025"/>
              <a:ext cx="1016290" cy="318755"/>
            </a:xfrm>
            <a:prstGeom prst="line">
              <a:avLst/>
            </a:prstGeom>
            <a:ln w="762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8" idx="0"/>
            </p:cNvCxnSpPr>
            <p:nvPr/>
          </p:nvCxnSpPr>
          <p:spPr>
            <a:xfrm rot="9650334" flipH="1" flipV="1">
              <a:off x="5838489" y="2316702"/>
              <a:ext cx="447828" cy="1215127"/>
            </a:xfrm>
            <a:prstGeom prst="line">
              <a:avLst/>
            </a:prstGeom>
            <a:ln w="762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Arc 100"/>
            <p:cNvSpPr>
              <a:spLocks noChangeAspect="1"/>
            </p:cNvSpPr>
            <p:nvPr/>
          </p:nvSpPr>
          <p:spPr>
            <a:xfrm rot="7565101" flipV="1">
              <a:off x="6131735" y="3361827"/>
              <a:ext cx="1297449" cy="1218783"/>
            </a:xfrm>
            <a:prstGeom prst="arc">
              <a:avLst>
                <a:gd name="adj1" fmla="val 14883423"/>
                <a:gd name="adj2" fmla="val 7707693"/>
              </a:avLst>
            </a:prstGeom>
            <a:noFill/>
            <a:ln w="76200" cmpd="sng">
              <a:solidFill>
                <a:schemeClr val="accent3">
                  <a:lumMod val="7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1" name="Oval 120"/>
          <p:cNvSpPr/>
          <p:nvPr/>
        </p:nvSpPr>
        <p:spPr>
          <a:xfrm>
            <a:off x="6238165" y="3315763"/>
            <a:ext cx="1100373" cy="1174965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rapezoid 121"/>
          <p:cNvSpPr/>
          <p:nvPr/>
        </p:nvSpPr>
        <p:spPr>
          <a:xfrm rot="5400000">
            <a:off x="5280267" y="3315964"/>
            <a:ext cx="858070" cy="1082534"/>
          </a:xfrm>
          <a:prstGeom prst="trapezoid">
            <a:avLst>
              <a:gd name="adj" fmla="val 32818"/>
            </a:avLst>
          </a:prstGeom>
          <a:solidFill>
            <a:schemeClr val="tx1">
              <a:lumMod val="50000"/>
              <a:lumOff val="50000"/>
              <a:alpha val="4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3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2" grpId="0" animBg="1"/>
      <p:bldP spid="72" grpId="1" animBg="1"/>
      <p:bldP spid="121" grpId="0" animBg="1"/>
      <p:bldP spid="12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6-10 at 01.11.0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5" y="2076807"/>
            <a:ext cx="2520280" cy="1714220"/>
          </a:xfrm>
          <a:prstGeom prst="rect">
            <a:avLst/>
          </a:prstGeom>
        </p:spPr>
      </p:pic>
      <p:sp>
        <p:nvSpPr>
          <p:cNvPr id="19" name="Freeform 18"/>
          <p:cNvSpPr/>
          <p:nvPr/>
        </p:nvSpPr>
        <p:spPr>
          <a:xfrm>
            <a:off x="5292079" y="2004799"/>
            <a:ext cx="2952328" cy="1962548"/>
          </a:xfrm>
          <a:custGeom>
            <a:avLst/>
            <a:gdLst>
              <a:gd name="connsiteX0" fmla="*/ 543885 w 2944922"/>
              <a:gd name="connsiteY0" fmla="*/ 95843 h 2394596"/>
              <a:gd name="connsiteX1" fmla="*/ 2112709 w 2944922"/>
              <a:gd name="connsiteY1" fmla="*/ 51019 h 2394596"/>
              <a:gd name="connsiteX2" fmla="*/ 2844827 w 2944922"/>
              <a:gd name="connsiteY2" fmla="*/ 723372 h 2394596"/>
              <a:gd name="connsiteX3" fmla="*/ 2844827 w 2944922"/>
              <a:gd name="connsiteY3" fmla="*/ 1754313 h 2394596"/>
              <a:gd name="connsiteX4" fmla="*/ 1978238 w 2944922"/>
              <a:gd name="connsiteY4" fmla="*/ 2366902 h 2394596"/>
              <a:gd name="connsiteX5" fmla="*/ 394474 w 2944922"/>
              <a:gd name="connsiteY5" fmla="*/ 2187608 h 2394596"/>
              <a:gd name="connsiteX6" fmla="*/ 6003 w 2944922"/>
              <a:gd name="connsiteY6" fmla="*/ 1291137 h 2394596"/>
              <a:gd name="connsiteX7" fmla="*/ 185297 w 2944922"/>
              <a:gd name="connsiteY7" fmla="*/ 484313 h 2394596"/>
              <a:gd name="connsiteX8" fmla="*/ 543885 w 2944922"/>
              <a:gd name="connsiteY8" fmla="*/ 95843 h 2394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4922" h="2394596">
                <a:moveTo>
                  <a:pt x="543885" y="95843"/>
                </a:moveTo>
                <a:cubicBezTo>
                  <a:pt x="865120" y="23627"/>
                  <a:pt x="1729219" y="-53569"/>
                  <a:pt x="2112709" y="51019"/>
                </a:cubicBezTo>
                <a:cubicBezTo>
                  <a:pt x="2496199" y="155607"/>
                  <a:pt x="2722807" y="439490"/>
                  <a:pt x="2844827" y="723372"/>
                </a:cubicBezTo>
                <a:cubicBezTo>
                  <a:pt x="2966847" y="1007254"/>
                  <a:pt x="2989259" y="1480391"/>
                  <a:pt x="2844827" y="1754313"/>
                </a:cubicBezTo>
                <a:cubicBezTo>
                  <a:pt x="2700396" y="2028235"/>
                  <a:pt x="2386630" y="2294686"/>
                  <a:pt x="1978238" y="2366902"/>
                </a:cubicBezTo>
                <a:cubicBezTo>
                  <a:pt x="1569846" y="2439118"/>
                  <a:pt x="723180" y="2366902"/>
                  <a:pt x="394474" y="2187608"/>
                </a:cubicBezTo>
                <a:cubicBezTo>
                  <a:pt x="65768" y="2008314"/>
                  <a:pt x="40866" y="1575020"/>
                  <a:pt x="6003" y="1291137"/>
                </a:cubicBezTo>
                <a:cubicBezTo>
                  <a:pt x="-28860" y="1007255"/>
                  <a:pt x="95650" y="686019"/>
                  <a:pt x="185297" y="484313"/>
                </a:cubicBezTo>
                <a:cubicBezTo>
                  <a:pt x="274944" y="282607"/>
                  <a:pt x="222650" y="168059"/>
                  <a:pt x="543885" y="95843"/>
                </a:cubicBezTo>
                <a:close/>
              </a:path>
            </a:pathLst>
          </a:custGeom>
          <a:noFill/>
          <a:ln w="127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32039" y="4867322"/>
            <a:ext cx="3312368" cy="1529965"/>
          </a:xfrm>
          <a:prstGeom prst="roundRect">
            <a:avLst>
              <a:gd name="adj" fmla="val 15753"/>
            </a:avLst>
          </a:prstGeom>
          <a:noFill/>
          <a:ln w="12700" cmpd="sng">
            <a:solidFill>
              <a:srgbClr val="00823B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8179" y="413823"/>
            <a:ext cx="86642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Century Gothic"/>
                <a:cs typeface="Century Gothic"/>
              </a:rPr>
              <a:t>In summary …</a:t>
            </a:r>
            <a:endParaRPr lang="en-US" sz="2200" b="1" spc="100" dirty="0" smtClean="0">
              <a:latin typeface="Century Gothic"/>
              <a:cs typeface="Century Gothic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"/>
          </a:blip>
          <a:srcRect/>
          <a:stretch>
            <a:fillRect/>
          </a:stretch>
        </p:blipFill>
        <p:spPr bwMode="auto">
          <a:xfrm>
            <a:off x="5148063" y="4957127"/>
            <a:ext cx="1271403" cy="1305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12391" y="5007745"/>
            <a:ext cx="1188000" cy="1203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7" y="4548455"/>
            <a:ext cx="1561816" cy="1632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5615" y="2148815"/>
            <a:ext cx="2854265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Freeform 20"/>
          <p:cNvSpPr/>
          <p:nvPr/>
        </p:nvSpPr>
        <p:spPr>
          <a:xfrm>
            <a:off x="1259632" y="4309055"/>
            <a:ext cx="1872208" cy="2114277"/>
          </a:xfrm>
          <a:custGeom>
            <a:avLst/>
            <a:gdLst>
              <a:gd name="connsiteX0" fmla="*/ 256213 w 1716029"/>
              <a:gd name="connsiteY0" fmla="*/ 239246 h 2114277"/>
              <a:gd name="connsiteX1" fmla="*/ 853860 w 1716029"/>
              <a:gd name="connsiteY1" fmla="*/ 187 h 2114277"/>
              <a:gd name="connsiteX2" fmla="*/ 1556095 w 1716029"/>
              <a:gd name="connsiteY2" fmla="*/ 209363 h 2114277"/>
              <a:gd name="connsiteX3" fmla="*/ 1675625 w 1716029"/>
              <a:gd name="connsiteY3" fmla="*/ 717363 h 2114277"/>
              <a:gd name="connsiteX4" fmla="*/ 1690566 w 1716029"/>
              <a:gd name="connsiteY4" fmla="*/ 1718422 h 2114277"/>
              <a:gd name="connsiteX5" fmla="*/ 1346919 w 1716029"/>
              <a:gd name="connsiteY5" fmla="*/ 2077010 h 2114277"/>
              <a:gd name="connsiteX6" fmla="*/ 375742 w 1716029"/>
              <a:gd name="connsiteY6" fmla="*/ 2032187 h 2114277"/>
              <a:gd name="connsiteX7" fmla="*/ 61978 w 1716029"/>
              <a:gd name="connsiteY7" fmla="*/ 1449481 h 2114277"/>
              <a:gd name="connsiteX8" fmla="*/ 17154 w 1716029"/>
              <a:gd name="connsiteY8" fmla="*/ 672540 h 2114277"/>
              <a:gd name="connsiteX9" fmla="*/ 256213 w 1716029"/>
              <a:gd name="connsiteY9" fmla="*/ 239246 h 211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6029" h="2114277">
                <a:moveTo>
                  <a:pt x="256213" y="239246"/>
                </a:moveTo>
                <a:cubicBezTo>
                  <a:pt x="395664" y="127187"/>
                  <a:pt x="637213" y="5167"/>
                  <a:pt x="853860" y="187"/>
                </a:cubicBezTo>
                <a:cubicBezTo>
                  <a:pt x="1070507" y="-4793"/>
                  <a:pt x="1419134" y="89834"/>
                  <a:pt x="1556095" y="209363"/>
                </a:cubicBezTo>
                <a:cubicBezTo>
                  <a:pt x="1693056" y="328892"/>
                  <a:pt x="1653213" y="465853"/>
                  <a:pt x="1675625" y="717363"/>
                </a:cubicBezTo>
                <a:cubicBezTo>
                  <a:pt x="1698037" y="968873"/>
                  <a:pt x="1745350" y="1491814"/>
                  <a:pt x="1690566" y="1718422"/>
                </a:cubicBezTo>
                <a:cubicBezTo>
                  <a:pt x="1635782" y="1945030"/>
                  <a:pt x="1566056" y="2024716"/>
                  <a:pt x="1346919" y="2077010"/>
                </a:cubicBezTo>
                <a:cubicBezTo>
                  <a:pt x="1127782" y="2129304"/>
                  <a:pt x="589899" y="2136775"/>
                  <a:pt x="375742" y="2032187"/>
                </a:cubicBezTo>
                <a:cubicBezTo>
                  <a:pt x="161585" y="1927599"/>
                  <a:pt x="121743" y="1676089"/>
                  <a:pt x="61978" y="1449481"/>
                </a:cubicBezTo>
                <a:cubicBezTo>
                  <a:pt x="2213" y="1222873"/>
                  <a:pt x="-17709" y="876736"/>
                  <a:pt x="17154" y="672540"/>
                </a:cubicBezTo>
                <a:cubicBezTo>
                  <a:pt x="52017" y="468344"/>
                  <a:pt x="116762" y="351305"/>
                  <a:pt x="256213" y="239246"/>
                </a:cubicBezTo>
                <a:close/>
              </a:path>
            </a:pathLst>
          </a:custGeom>
          <a:noFill/>
          <a:ln w="127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19" idx="6"/>
          </p:cNvCxnSpPr>
          <p:nvPr/>
        </p:nvCxnSpPr>
        <p:spPr>
          <a:xfrm flipV="1">
            <a:off x="3131839" y="3062981"/>
            <a:ext cx="2166258" cy="2326194"/>
          </a:xfrm>
          <a:prstGeom prst="line">
            <a:avLst/>
          </a:prstGeom>
          <a:ln w="381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833312" y="1388773"/>
            <a:ext cx="7627120" cy="5280587"/>
          </a:xfrm>
          <a:custGeom>
            <a:avLst/>
            <a:gdLst>
              <a:gd name="connsiteX0" fmla="*/ 7516108 w 7584461"/>
              <a:gd name="connsiteY0" fmla="*/ 2287774 h 5280587"/>
              <a:gd name="connsiteX1" fmla="*/ 7575872 w 7584461"/>
              <a:gd name="connsiteY1" fmla="*/ 1406245 h 5280587"/>
              <a:gd name="connsiteX2" fmla="*/ 7531049 w 7584461"/>
              <a:gd name="connsiteY2" fmla="*/ 748833 h 5280587"/>
              <a:gd name="connsiteX3" fmla="*/ 7097755 w 7584461"/>
              <a:gd name="connsiteY3" fmla="*/ 255774 h 5280587"/>
              <a:gd name="connsiteX4" fmla="*/ 6186343 w 7584461"/>
              <a:gd name="connsiteY4" fmla="*/ 1774 h 5280587"/>
              <a:gd name="connsiteX5" fmla="*/ 4169284 w 7584461"/>
              <a:gd name="connsiteY5" fmla="*/ 136245 h 5280587"/>
              <a:gd name="connsiteX6" fmla="*/ 2331520 w 7584461"/>
              <a:gd name="connsiteY6" fmla="*/ 255774 h 5280587"/>
              <a:gd name="connsiteX7" fmla="*/ 971872 w 7584461"/>
              <a:gd name="connsiteY7" fmla="*/ 330480 h 5280587"/>
              <a:gd name="connsiteX8" fmla="*/ 299520 w 7584461"/>
              <a:gd name="connsiteY8" fmla="*/ 420127 h 5280587"/>
              <a:gd name="connsiteX9" fmla="*/ 75402 w 7584461"/>
              <a:gd name="connsiteY9" fmla="*/ 644245 h 5280587"/>
              <a:gd name="connsiteX10" fmla="*/ 696 w 7584461"/>
              <a:gd name="connsiteY10" fmla="*/ 1480951 h 5280587"/>
              <a:gd name="connsiteX11" fmla="*/ 45520 w 7584461"/>
              <a:gd name="connsiteY11" fmla="*/ 3916362 h 5280587"/>
              <a:gd name="connsiteX12" fmla="*/ 165049 w 7584461"/>
              <a:gd name="connsiteY12" fmla="*/ 4842715 h 5280587"/>
              <a:gd name="connsiteX13" fmla="*/ 508696 w 7584461"/>
              <a:gd name="connsiteY13" fmla="*/ 5156480 h 5280587"/>
              <a:gd name="connsiteX14" fmla="*/ 1285637 w 7584461"/>
              <a:gd name="connsiteY14" fmla="*/ 5276010 h 5280587"/>
              <a:gd name="connsiteX15" fmla="*/ 2092461 w 7584461"/>
              <a:gd name="connsiteY15" fmla="*/ 5201304 h 5280587"/>
              <a:gd name="connsiteX16" fmla="*/ 2734931 w 7584461"/>
              <a:gd name="connsiteY16" fmla="*/ 4723186 h 5280587"/>
              <a:gd name="connsiteX17" fmla="*/ 2839520 w 7584461"/>
              <a:gd name="connsiteY17" fmla="*/ 2990010 h 5280587"/>
              <a:gd name="connsiteX18" fmla="*/ 3676225 w 7584461"/>
              <a:gd name="connsiteY18" fmla="*/ 2392362 h 5280587"/>
              <a:gd name="connsiteX19" fmla="*/ 4886461 w 7584461"/>
              <a:gd name="connsiteY19" fmla="*/ 2646362 h 5280587"/>
              <a:gd name="connsiteX20" fmla="*/ 5827755 w 7584461"/>
              <a:gd name="connsiteY20" fmla="*/ 2795774 h 5280587"/>
              <a:gd name="connsiteX21" fmla="*/ 6933402 w 7584461"/>
              <a:gd name="connsiteY21" fmla="*/ 2721068 h 5280587"/>
              <a:gd name="connsiteX22" fmla="*/ 7441402 w 7584461"/>
              <a:gd name="connsiteY22" fmla="*/ 2422245 h 5280587"/>
              <a:gd name="connsiteX23" fmla="*/ 7516108 w 7584461"/>
              <a:gd name="connsiteY23" fmla="*/ 2198127 h 5280587"/>
              <a:gd name="connsiteX24" fmla="*/ 7516108 w 7584461"/>
              <a:gd name="connsiteY24" fmla="*/ 2198127 h 528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84461" h="5280587">
                <a:moveTo>
                  <a:pt x="7516108" y="2287774"/>
                </a:moveTo>
                <a:cubicBezTo>
                  <a:pt x="7544745" y="1975254"/>
                  <a:pt x="7573382" y="1662735"/>
                  <a:pt x="7575872" y="1406245"/>
                </a:cubicBezTo>
                <a:cubicBezTo>
                  <a:pt x="7578362" y="1149755"/>
                  <a:pt x="7610735" y="940578"/>
                  <a:pt x="7531049" y="748833"/>
                </a:cubicBezTo>
                <a:cubicBezTo>
                  <a:pt x="7451363" y="557088"/>
                  <a:pt x="7321873" y="380284"/>
                  <a:pt x="7097755" y="255774"/>
                </a:cubicBezTo>
                <a:cubicBezTo>
                  <a:pt x="6873637" y="131264"/>
                  <a:pt x="6674421" y="21695"/>
                  <a:pt x="6186343" y="1774"/>
                </a:cubicBezTo>
                <a:cubicBezTo>
                  <a:pt x="5698265" y="-18147"/>
                  <a:pt x="4169284" y="136245"/>
                  <a:pt x="4169284" y="136245"/>
                </a:cubicBezTo>
                <a:lnTo>
                  <a:pt x="2331520" y="255774"/>
                </a:lnTo>
                <a:lnTo>
                  <a:pt x="971872" y="330480"/>
                </a:lnTo>
                <a:cubicBezTo>
                  <a:pt x="633205" y="357872"/>
                  <a:pt x="448932" y="367833"/>
                  <a:pt x="299520" y="420127"/>
                </a:cubicBezTo>
                <a:cubicBezTo>
                  <a:pt x="150108" y="472421"/>
                  <a:pt x="125206" y="467441"/>
                  <a:pt x="75402" y="644245"/>
                </a:cubicBezTo>
                <a:cubicBezTo>
                  <a:pt x="25598" y="821049"/>
                  <a:pt x="5676" y="935598"/>
                  <a:pt x="696" y="1480951"/>
                </a:cubicBezTo>
                <a:cubicBezTo>
                  <a:pt x="-4284" y="2026304"/>
                  <a:pt x="18128" y="3356068"/>
                  <a:pt x="45520" y="3916362"/>
                </a:cubicBezTo>
                <a:cubicBezTo>
                  <a:pt x="72912" y="4476656"/>
                  <a:pt x="87853" y="4636029"/>
                  <a:pt x="165049" y="4842715"/>
                </a:cubicBezTo>
                <a:cubicBezTo>
                  <a:pt x="242245" y="5049401"/>
                  <a:pt x="321931" y="5084264"/>
                  <a:pt x="508696" y="5156480"/>
                </a:cubicBezTo>
                <a:cubicBezTo>
                  <a:pt x="695461" y="5228696"/>
                  <a:pt x="1021676" y="5268539"/>
                  <a:pt x="1285637" y="5276010"/>
                </a:cubicBezTo>
                <a:cubicBezTo>
                  <a:pt x="1549598" y="5283481"/>
                  <a:pt x="1850912" y="5293441"/>
                  <a:pt x="2092461" y="5201304"/>
                </a:cubicBezTo>
                <a:cubicBezTo>
                  <a:pt x="2334010" y="5109167"/>
                  <a:pt x="2610421" y="5091735"/>
                  <a:pt x="2734931" y="4723186"/>
                </a:cubicBezTo>
                <a:cubicBezTo>
                  <a:pt x="2859441" y="4354637"/>
                  <a:pt x="2682638" y="3378481"/>
                  <a:pt x="2839520" y="2990010"/>
                </a:cubicBezTo>
                <a:cubicBezTo>
                  <a:pt x="2996402" y="2601539"/>
                  <a:pt x="3335068" y="2449637"/>
                  <a:pt x="3676225" y="2392362"/>
                </a:cubicBezTo>
                <a:cubicBezTo>
                  <a:pt x="4017382" y="2335087"/>
                  <a:pt x="4527873" y="2579127"/>
                  <a:pt x="4886461" y="2646362"/>
                </a:cubicBezTo>
                <a:cubicBezTo>
                  <a:pt x="5245049" y="2713597"/>
                  <a:pt x="5486598" y="2783323"/>
                  <a:pt x="5827755" y="2795774"/>
                </a:cubicBezTo>
                <a:cubicBezTo>
                  <a:pt x="6168912" y="2808225"/>
                  <a:pt x="6664461" y="2783323"/>
                  <a:pt x="6933402" y="2721068"/>
                </a:cubicBezTo>
                <a:cubicBezTo>
                  <a:pt x="7202343" y="2658813"/>
                  <a:pt x="7344284" y="2509402"/>
                  <a:pt x="7441402" y="2422245"/>
                </a:cubicBezTo>
                <a:cubicBezTo>
                  <a:pt x="7538520" y="2335088"/>
                  <a:pt x="7516108" y="2198127"/>
                  <a:pt x="7516108" y="2198127"/>
                </a:cubicBezTo>
                <a:lnTo>
                  <a:pt x="7516108" y="2198127"/>
                </a:lnTo>
              </a:path>
            </a:pathLst>
          </a:cu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115615" y="1356727"/>
            <a:ext cx="1076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entury Gothic"/>
                <a:cs typeface="Century Gothic"/>
              </a:rPr>
              <a:t>u</a:t>
            </a:r>
            <a:r>
              <a:rPr lang="en-US" sz="1400" dirty="0" smtClean="0">
                <a:solidFill>
                  <a:srgbClr val="FF0000"/>
                </a:solidFill>
                <a:latin typeface="Century Gothic"/>
                <a:cs typeface="Century Gothic"/>
              </a:rPr>
              <a:t>se edges</a:t>
            </a:r>
            <a:endParaRPr lang="en-US" sz="1400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08103" y="4525079"/>
            <a:ext cx="2246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  <a:latin typeface="Century Gothic"/>
                <a:cs typeface="Century Gothic"/>
              </a:rPr>
              <a:t>use a concentric layout</a:t>
            </a:r>
            <a:endParaRPr lang="en-US" sz="1400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53829" y="3949015"/>
            <a:ext cx="2338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entury Gothic"/>
                <a:cs typeface="Century Gothic"/>
              </a:rPr>
              <a:t>s</a:t>
            </a:r>
            <a:r>
              <a:rPr lang="en-US" sz="1400" dirty="0" smtClean="0">
                <a:solidFill>
                  <a:schemeClr val="accent1"/>
                </a:solidFill>
                <a:latin typeface="Century Gothic"/>
                <a:cs typeface="Century Gothic"/>
              </a:rPr>
              <a:t>plit set into components</a:t>
            </a:r>
            <a:endParaRPr lang="en-US" sz="1400" dirty="0">
              <a:solidFill>
                <a:schemeClr val="accent1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0111" y="1644759"/>
            <a:ext cx="2338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entury Gothic"/>
                <a:cs typeface="Century Gothic"/>
              </a:rPr>
              <a:t>s</a:t>
            </a:r>
            <a:r>
              <a:rPr lang="en-US" sz="1400" dirty="0" smtClean="0">
                <a:solidFill>
                  <a:schemeClr val="accent1"/>
                </a:solidFill>
                <a:latin typeface="Century Gothic"/>
                <a:cs typeface="Century Gothic"/>
              </a:rPr>
              <a:t>plit set into components</a:t>
            </a:r>
            <a:endParaRPr lang="en-US" sz="1400" dirty="0">
              <a:solidFill>
                <a:schemeClr val="accent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046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179" y="413823"/>
            <a:ext cx="86642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Century Gothic"/>
                <a:cs typeface="Century Gothic"/>
              </a:rPr>
              <a:t>In summary …</a:t>
            </a:r>
            <a:endParaRPr lang="en-US" sz="2200" b="1" spc="100" dirty="0" smtClean="0"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738" y="1737360"/>
            <a:ext cx="8196861" cy="4782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"/>
          </a:blip>
          <a:srcRect/>
          <a:stretch>
            <a:fillRect/>
          </a:stretch>
        </p:blipFill>
        <p:spPr bwMode="auto">
          <a:xfrm>
            <a:off x="7247344" y="3195753"/>
            <a:ext cx="1271403" cy="1305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48984" y="2680648"/>
            <a:ext cx="1068701" cy="1082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60008" y="4402232"/>
            <a:ext cx="1561816" cy="1632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03504" y="1918153"/>
            <a:ext cx="2854265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410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tcar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5223"/>
            <a:ext cx="9163520" cy="705599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3" y="-55224"/>
            <a:ext cx="9163521" cy="7055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81000"/>
            </a:scheme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6" name="Picture 5" descr="postcar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512" y="1428750"/>
            <a:ext cx="8793038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179512" y="2852936"/>
            <a:ext cx="8784976" cy="576064"/>
          </a:xfrm>
          <a:prstGeom prst="roundRect">
            <a:avLst>
              <a:gd name="adj" fmla="val 9735"/>
            </a:avLst>
          </a:prstGeom>
          <a:solidFill>
            <a:srgbClr val="FFFF00">
              <a:alpha val="75000"/>
            </a:srgb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3</a:t>
            </a:r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 Overlays</a:t>
            </a:r>
            <a:endParaRPr lang="en-US" sz="24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Overlays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Augmenting set memberships over</a:t>
            </a:r>
          </a:p>
          <a:p>
            <a:pPr lvl="1"/>
            <a:r>
              <a:rPr lang="en-US" dirty="0" smtClean="0"/>
              <a:t>table and lists</a:t>
            </a:r>
          </a:p>
          <a:p>
            <a:pPr lvl="1"/>
            <a:r>
              <a:rPr lang="en-US" dirty="0" smtClean="0"/>
              <a:t>graphs and networks</a:t>
            </a:r>
          </a:p>
          <a:p>
            <a:pPr lvl="1"/>
            <a:r>
              <a:rPr lang="en-US" dirty="0" smtClean="0"/>
              <a:t>bar charts and scatter plots</a:t>
            </a:r>
          </a:p>
          <a:p>
            <a:pPr lvl="1"/>
            <a:r>
              <a:rPr lang="en-US" dirty="0" smtClean="0"/>
              <a:t>maps</a:t>
            </a:r>
          </a:p>
          <a:p>
            <a:pPr lvl="1"/>
            <a:r>
              <a:rPr lang="en-US" dirty="0" smtClean="0"/>
              <a:t>multiple views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2276872"/>
            <a:ext cx="2354788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978623" y="5301208"/>
            <a:ext cx="1905745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[Collins et al., 2009]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Overlays</a:t>
            </a:r>
            <a:endParaRPr lang="de-AT" dirty="0"/>
          </a:p>
        </p:txBody>
      </p:sp>
      <p:sp>
        <p:nvSpPr>
          <p:cNvPr id="4" name="Rectangle 3"/>
          <p:cNvSpPr/>
          <p:nvPr/>
        </p:nvSpPr>
        <p:spPr>
          <a:xfrm>
            <a:off x="463860" y="1484784"/>
            <a:ext cx="26404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entury Gothic" pitchFamily="34" charset="0"/>
              </a:rPr>
              <a:t>Region-based</a:t>
            </a:r>
          </a:p>
        </p:txBody>
      </p:sp>
      <p:sp>
        <p:nvSpPr>
          <p:cNvPr id="5" name="Rectangle 4"/>
          <p:cNvSpPr/>
          <p:nvPr/>
        </p:nvSpPr>
        <p:spPr>
          <a:xfrm>
            <a:off x="3419872" y="1484784"/>
            <a:ext cx="259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entury Gothic" pitchFamily="34" charset="0"/>
              </a:rPr>
              <a:t>Line-based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156176" y="1484784"/>
            <a:ext cx="252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entury Gothic" pitchFamily="34" charset="0"/>
              </a:rPr>
              <a:t>Glyph-based</a:t>
            </a:r>
          </a:p>
        </p:txBody>
      </p:sp>
      <p:pic>
        <p:nvPicPr>
          <p:cNvPr id="8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1566" y="2492896"/>
            <a:ext cx="1178826" cy="2693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 r="12668"/>
          <a:stretch>
            <a:fillRect/>
          </a:stretch>
        </p:blipFill>
        <p:spPr bwMode="auto">
          <a:xfrm>
            <a:off x="3779912" y="2492896"/>
            <a:ext cx="2016224" cy="2734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2348881"/>
            <a:ext cx="2088232" cy="295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1043608" y="5445224"/>
            <a:ext cx="1617713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[Collins et al., 2009]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1336" y="5445224"/>
            <a:ext cx="1617713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Dinkla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 et al., 2012]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98703" y="5445224"/>
            <a:ext cx="161771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Itoh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 et al., 2009]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Region-based Overlays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Bubble Sets</a:t>
            </a:r>
          </a:p>
          <a:p>
            <a:pPr lvl="1"/>
            <a:r>
              <a:rPr lang="de-AT" dirty="0" smtClean="0"/>
              <a:t>Potential Field</a:t>
            </a:r>
          </a:p>
          <a:p>
            <a:pPr lvl="2"/>
            <a:r>
              <a:rPr lang="de-AT" dirty="0" smtClean="0"/>
              <a:t>Set elements: </a:t>
            </a:r>
            <a:r>
              <a:rPr lang="de-AT" b="1" dirty="0" smtClean="0"/>
              <a:t>++</a:t>
            </a:r>
          </a:p>
          <a:p>
            <a:pPr lvl="2"/>
            <a:r>
              <a:rPr lang="de-AT" dirty="0" smtClean="0"/>
              <a:t>Others: </a:t>
            </a:r>
            <a:r>
              <a:rPr lang="de-AT" b="1" dirty="0" smtClean="0"/>
              <a:t>−−</a:t>
            </a:r>
          </a:p>
          <a:p>
            <a:pPr lvl="1"/>
            <a:r>
              <a:rPr lang="de-AT" dirty="0" smtClean="0"/>
              <a:t>Isolines</a:t>
            </a:r>
          </a:p>
          <a:p>
            <a:pPr lvl="2"/>
            <a:r>
              <a:rPr lang="de-AT" dirty="0" smtClean="0"/>
              <a:t>marching squares</a:t>
            </a:r>
          </a:p>
          <a:p>
            <a:endParaRPr lang="de-AT" dirty="0"/>
          </a:p>
        </p:txBody>
      </p:sp>
      <p:sp>
        <p:nvSpPr>
          <p:cNvPr id="15" name="Rectangle 14"/>
          <p:cNvSpPr/>
          <p:nvPr/>
        </p:nvSpPr>
        <p:spPr>
          <a:xfrm>
            <a:off x="6732240" y="4437112"/>
            <a:ext cx="197775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[Collins et al., 2009]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92746" y="1340768"/>
            <a:ext cx="4355718" cy="288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981760" y="3573014"/>
            <a:ext cx="3744415" cy="2263618"/>
            <a:chOff x="1132212" y="2532849"/>
            <a:chExt cx="2708761" cy="1854591"/>
          </a:xfrm>
        </p:grpSpPr>
        <p:sp>
          <p:nvSpPr>
            <p:cNvPr id="40" name="Rectangle 39"/>
            <p:cNvSpPr/>
            <p:nvPr/>
          </p:nvSpPr>
          <p:spPr>
            <a:xfrm>
              <a:off x="2955417" y="2532850"/>
              <a:ext cx="885324" cy="846581"/>
            </a:xfrm>
            <a:prstGeom prst="rect">
              <a:avLst/>
            </a:prstGeom>
            <a:solidFill>
              <a:srgbClr val="C00000">
                <a:alpha val="43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132212" y="2532849"/>
              <a:ext cx="877052" cy="846580"/>
            </a:xfrm>
            <a:prstGeom prst="rect">
              <a:avLst/>
            </a:prstGeom>
            <a:solidFill>
              <a:schemeClr val="accent3">
                <a:lumMod val="75000"/>
                <a:alpha val="5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069860" y="2532849"/>
              <a:ext cx="833465" cy="846581"/>
            </a:xfrm>
            <a:prstGeom prst="rect">
              <a:avLst/>
            </a:prstGeom>
            <a:solidFill>
              <a:schemeClr val="accent1">
                <a:lumMod val="75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132212" y="3449445"/>
              <a:ext cx="2708761" cy="937995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CEB1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100440" y="3122824"/>
            <a:ext cx="3541295" cy="2826457"/>
            <a:chOff x="1096620" y="2263039"/>
            <a:chExt cx="2875513" cy="2390097"/>
          </a:xfrm>
        </p:grpSpPr>
        <p:sp>
          <p:nvSpPr>
            <p:cNvPr id="34" name="Rectangle 33"/>
            <p:cNvSpPr/>
            <p:nvPr/>
          </p:nvSpPr>
          <p:spPr>
            <a:xfrm>
              <a:off x="3113426" y="2564904"/>
              <a:ext cx="858707" cy="208823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rgbClr val="F8A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96620" y="2564904"/>
              <a:ext cx="1800200" cy="2088232"/>
            </a:xfrm>
            <a:prstGeom prst="rect">
              <a:avLst/>
            </a:prstGeom>
            <a:solidFill>
              <a:srgbClr val="97CFD5">
                <a:alpha val="49804"/>
              </a:srgbClr>
            </a:solidFill>
            <a:ln>
              <a:solidFill>
                <a:srgbClr val="4198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2" name="Rectangle 34"/>
            <p:cNvSpPr/>
            <p:nvPr/>
          </p:nvSpPr>
          <p:spPr>
            <a:xfrm>
              <a:off x="1492476" y="2263039"/>
              <a:ext cx="1264611" cy="2742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b="1" dirty="0" smtClean="0">
                  <a:solidFill>
                    <a:schemeClr val="accent5">
                      <a:lumMod val="75000"/>
                    </a:schemeClr>
                  </a:solidFill>
                </a:rPr>
                <a:t>M</a:t>
              </a:r>
              <a:endParaRPr lang="de-AT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6" name="Rectangle 34"/>
            <p:cNvSpPr/>
            <p:nvPr/>
          </p:nvSpPr>
          <p:spPr>
            <a:xfrm>
              <a:off x="3113426" y="2263040"/>
              <a:ext cx="858707" cy="2222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b="1" dirty="0" smtClean="0">
                  <a:solidFill>
                    <a:schemeClr val="accent6">
                      <a:lumMod val="75000"/>
                    </a:schemeClr>
                  </a:solidFill>
                </a:rPr>
                <a:t>F</a:t>
              </a:r>
              <a:endParaRPr lang="de-AT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pic>
        <p:nvPicPr>
          <p:cNvPr id="17" name="Picture 7" descr="C:\dev\EuroVis2014STAR\images\authors\luan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92728" y="3684580"/>
            <a:ext cx="827584" cy="82758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Special Cases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b="1" dirty="0" smtClean="0"/>
              <a:t>Categorical Data</a:t>
            </a:r>
          </a:p>
          <a:p>
            <a:pPr lvl="1"/>
            <a:r>
              <a:rPr lang="de-AT" dirty="0" smtClean="0"/>
              <a:t>Exclusion relations only</a:t>
            </a:r>
          </a:p>
          <a:p>
            <a:pPr lvl="1"/>
            <a:r>
              <a:rPr lang="de-AT" dirty="0" smtClean="0"/>
              <a:t>Partioning / grouping</a:t>
            </a:r>
          </a:p>
        </p:txBody>
      </p:sp>
      <p:pic>
        <p:nvPicPr>
          <p:cNvPr id="16" name="Picture 4" descr="C:\dev\EuroVis2014STAR\images\authors\silvi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2728" y="4816713"/>
            <a:ext cx="827584" cy="888540"/>
          </a:xfrm>
          <a:prstGeom prst="rect">
            <a:avLst/>
          </a:prstGeom>
          <a:noFill/>
        </p:spPr>
      </p:pic>
      <p:pic>
        <p:nvPicPr>
          <p:cNvPr id="18" name="Picture 2" descr="C:\dev\EuroVis2014STAR\images\authors\bila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3684580"/>
            <a:ext cx="827584" cy="827584"/>
          </a:xfrm>
          <a:prstGeom prst="rect">
            <a:avLst/>
          </a:prstGeom>
          <a:noFill/>
        </p:spPr>
      </p:pic>
      <p:pic>
        <p:nvPicPr>
          <p:cNvPr id="19" name="Picture 3" descr="C:\dev\EuroVis2014STAR\images\authors\peter.png"/>
          <p:cNvPicPr>
            <a:picLocks noChangeAspect="1" noChangeArrowheads="1"/>
          </p:cNvPicPr>
          <p:nvPr/>
        </p:nvPicPr>
        <p:blipFill>
          <a:blip r:embed="rId5" cstate="print"/>
          <a:srcRect l="6690" r="13028" b="1721"/>
          <a:stretch>
            <a:fillRect/>
          </a:stretch>
        </p:blipFill>
        <p:spPr bwMode="auto">
          <a:xfrm>
            <a:off x="2425722" y="3684580"/>
            <a:ext cx="827583" cy="896548"/>
          </a:xfrm>
          <a:prstGeom prst="rect">
            <a:avLst/>
          </a:prstGeom>
          <a:noFill/>
        </p:spPr>
      </p:pic>
      <p:pic>
        <p:nvPicPr>
          <p:cNvPr id="20" name="Picture 5" descr="C:\dev\EuroVis2014STAR\images\authors\wolfgan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15562" y="4816713"/>
            <a:ext cx="860294" cy="906383"/>
          </a:xfrm>
          <a:prstGeom prst="rect">
            <a:avLst/>
          </a:prstGeom>
          <a:noFill/>
        </p:spPr>
      </p:pic>
      <p:pic>
        <p:nvPicPr>
          <p:cNvPr id="21" name="Picture 6" descr="C:\dev\EuroVis2014STAR\images\authors\helwi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87624" y="4829470"/>
            <a:ext cx="827584" cy="877297"/>
          </a:xfrm>
          <a:prstGeom prst="rect">
            <a:avLst/>
          </a:prstGeom>
          <a:noFill/>
        </p:spPr>
      </p:pic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6012160" y="1659280"/>
          <a:ext cx="2448271" cy="43047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864096"/>
                <a:gridCol w="936104"/>
                <a:gridCol w="648071"/>
              </a:tblGrid>
              <a:tr h="4304704">
                <a:tc>
                  <a:txBody>
                    <a:bodyPr/>
                    <a:lstStyle/>
                    <a:p>
                      <a:pPr algn="ctr"/>
                      <a:endParaRPr lang="de-AT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703" marR="75703" marT="37852" marB="37852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400" b="1" dirty="0" smtClean="0">
                          <a:solidFill>
                            <a:schemeClr val="tx1"/>
                          </a:solidFill>
                        </a:rPr>
                        <a:t>Mother</a:t>
                      </a:r>
                      <a:r>
                        <a:rPr lang="de-AT" sz="1400" b="1" baseline="0" dirty="0" smtClean="0">
                          <a:solidFill>
                            <a:schemeClr val="tx1"/>
                          </a:solidFill>
                        </a:rPr>
                        <a:t> Tongue</a:t>
                      </a:r>
                    </a:p>
                    <a:p>
                      <a:pPr algn="ctr"/>
                      <a:endParaRPr lang="de-AT" sz="14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400" b="1" baseline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AR</a:t>
                      </a:r>
                    </a:p>
                    <a:p>
                      <a:pPr algn="ctr"/>
                      <a:endParaRPr lang="de-AT" sz="14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4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400" b="1" baseline="0" dirty="0" smtClean="0">
                          <a:solidFill>
                            <a:srgbClr val="C00000"/>
                          </a:solidFill>
                        </a:rPr>
                        <a:t>MT</a:t>
                      </a:r>
                      <a:r>
                        <a:rPr lang="de-AT" sz="1400" b="1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de-AT" sz="1400" b="1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de-AT" sz="1400" b="1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de-AT" sz="1400" b="1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de-AT" sz="1400" b="1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de-AT" sz="1400" b="1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de-AT" sz="1400" b="1" baseline="0" dirty="0" smtClean="0">
                          <a:solidFill>
                            <a:srgbClr val="CEB102"/>
                          </a:solidFill>
                        </a:rPr>
                        <a:t>DE</a:t>
                      </a:r>
                      <a:br>
                        <a:rPr lang="de-AT" sz="1400" b="1" baseline="0" dirty="0" smtClean="0">
                          <a:solidFill>
                            <a:srgbClr val="CEB102"/>
                          </a:solidFill>
                        </a:rPr>
                      </a:br>
                      <a:r>
                        <a:rPr lang="de-AT" sz="1400" b="1" baseline="0" dirty="0" smtClean="0">
                          <a:solidFill>
                            <a:srgbClr val="CEB102"/>
                          </a:solidFill>
                        </a:rPr>
                        <a:t/>
                      </a:r>
                      <a:br>
                        <a:rPr lang="de-AT" sz="1400" b="1" baseline="0" dirty="0" smtClean="0">
                          <a:solidFill>
                            <a:srgbClr val="CEB102"/>
                          </a:solidFill>
                        </a:rPr>
                      </a:br>
                      <a:r>
                        <a:rPr lang="de-AT" sz="1400" b="1" baseline="0" dirty="0" smtClean="0">
                          <a:solidFill>
                            <a:srgbClr val="CEB102"/>
                          </a:solidFill>
                        </a:rPr>
                        <a:t/>
                      </a:r>
                      <a:br>
                        <a:rPr lang="de-AT" sz="1400" b="1" baseline="0" dirty="0" smtClean="0">
                          <a:solidFill>
                            <a:srgbClr val="CEB102"/>
                          </a:solidFill>
                        </a:rPr>
                      </a:br>
                      <a:r>
                        <a:rPr lang="de-AT" sz="1400" b="1" baseline="0" dirty="0" smtClean="0">
                          <a:solidFill>
                            <a:srgbClr val="CEB102"/>
                          </a:solidFill>
                        </a:rPr>
                        <a:t>DE</a:t>
                      </a:r>
                      <a:br>
                        <a:rPr lang="de-AT" sz="1400" b="1" baseline="0" dirty="0" smtClean="0">
                          <a:solidFill>
                            <a:srgbClr val="CEB102"/>
                          </a:solidFill>
                        </a:rPr>
                      </a:br>
                      <a:r>
                        <a:rPr lang="de-AT" sz="1400" b="1" baseline="0" dirty="0" smtClean="0">
                          <a:solidFill>
                            <a:srgbClr val="CEB102"/>
                          </a:solidFill>
                        </a:rPr>
                        <a:t/>
                      </a:r>
                      <a:br>
                        <a:rPr lang="de-AT" sz="1400" b="1" baseline="0" dirty="0" smtClean="0">
                          <a:solidFill>
                            <a:srgbClr val="CEB102"/>
                          </a:solidFill>
                        </a:rPr>
                      </a:br>
                      <a:r>
                        <a:rPr lang="de-AT" sz="1400" b="1" baseline="0" dirty="0" smtClean="0">
                          <a:solidFill>
                            <a:srgbClr val="CEB102"/>
                          </a:solidFill>
                        </a:rPr>
                        <a:t/>
                      </a:r>
                      <a:br>
                        <a:rPr lang="de-AT" sz="1400" b="1" baseline="0" dirty="0" smtClean="0">
                          <a:solidFill>
                            <a:srgbClr val="CEB102"/>
                          </a:solidFill>
                        </a:rPr>
                      </a:br>
                      <a:r>
                        <a:rPr lang="de-AT" sz="1400" b="1" baseline="0" dirty="0" smtClean="0">
                          <a:solidFill>
                            <a:srgbClr val="CEB102"/>
                          </a:solidFill>
                        </a:rPr>
                        <a:t>DE</a:t>
                      </a:r>
                      <a:r>
                        <a:rPr lang="de-AT" sz="1400" b="1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de-AT" sz="1400" b="1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de-AT" sz="1400" b="1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de-AT" sz="1400" b="1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de-AT" sz="1400" b="1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de-AT" sz="1400" b="1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de-AT" sz="1400" b="1" baseline="0" dirty="0" smtClean="0">
                          <a:solidFill>
                            <a:schemeClr val="tx2"/>
                          </a:solidFill>
                        </a:rPr>
                        <a:t>EN</a:t>
                      </a:r>
                    </a:p>
                  </a:txBody>
                  <a:tcPr marL="75703" marR="75703" marT="37852" marB="378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e-AT" sz="14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de-AT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Sex</a:t>
                      </a:r>
                    </a:p>
                    <a:p>
                      <a:pPr marL="0" algn="ctr" defTabSz="914400" rtl="0" eaLnBrk="1" latinLnBrk="0" hangingPunct="1"/>
                      <a:endParaRPr lang="de-AT" sz="14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de-AT" sz="1400" b="1" dirty="0" smtClean="0">
                          <a:solidFill>
                            <a:srgbClr val="4198A1"/>
                          </a:solidFill>
                        </a:rPr>
                        <a:t>M</a:t>
                      </a:r>
                    </a:p>
                    <a:p>
                      <a:pPr algn="ctr"/>
                      <a:endParaRPr lang="de-AT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4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</a:t>
                      </a:r>
                    </a:p>
                    <a:p>
                      <a:pPr algn="ctr"/>
                      <a:endParaRPr lang="de-AT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400" b="1" dirty="0" smtClean="0">
                          <a:solidFill>
                            <a:srgbClr val="4198A1"/>
                          </a:solidFill>
                        </a:rPr>
                        <a:t>M</a:t>
                      </a:r>
                    </a:p>
                    <a:p>
                      <a:pPr algn="ctr"/>
                      <a:endParaRPr lang="de-AT" sz="1400" b="1" dirty="0" smtClean="0">
                        <a:solidFill>
                          <a:srgbClr val="4198A1"/>
                        </a:solidFill>
                      </a:endParaRPr>
                    </a:p>
                    <a:p>
                      <a:pPr algn="ctr"/>
                      <a:endParaRPr lang="de-AT" sz="1400" b="1" dirty="0" smtClean="0">
                        <a:solidFill>
                          <a:srgbClr val="4198A1"/>
                        </a:solidFill>
                      </a:endParaRPr>
                    </a:p>
                    <a:p>
                      <a:pPr algn="ctr"/>
                      <a:r>
                        <a:rPr lang="de-AT" sz="1400" b="1" dirty="0" smtClean="0">
                          <a:solidFill>
                            <a:srgbClr val="4198A1"/>
                          </a:solidFill>
                        </a:rPr>
                        <a:t>M</a:t>
                      </a:r>
                    </a:p>
                    <a:p>
                      <a:pPr algn="ctr"/>
                      <a:endParaRPr lang="de-AT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4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</a:t>
                      </a:r>
                    </a:p>
                    <a:p>
                      <a:pPr algn="ctr"/>
                      <a:endParaRPr lang="de-AT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AT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de-AT" sz="1400" b="1" dirty="0" smtClean="0">
                          <a:solidFill>
                            <a:srgbClr val="4198A1"/>
                          </a:solidFill>
                        </a:rPr>
                        <a:t>M</a:t>
                      </a:r>
                    </a:p>
                  </a:txBody>
                  <a:tcPr marL="75703" marR="75703" marT="37852" marB="378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6176497" y="2215024"/>
            <a:ext cx="432048" cy="3694360"/>
            <a:chOff x="467543" y="1556792"/>
            <a:chExt cx="540001" cy="4617448"/>
          </a:xfrm>
        </p:grpSpPr>
        <p:pic>
          <p:nvPicPr>
            <p:cNvPr id="26" name="Picture 2" descr="C:\dev\EuroVis2014STAR\images\authors\bilal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7543" y="1556792"/>
              <a:ext cx="540000" cy="578118"/>
            </a:xfrm>
            <a:prstGeom prst="rect">
              <a:avLst/>
            </a:prstGeom>
            <a:noFill/>
          </p:spPr>
        </p:pic>
        <p:pic>
          <p:nvPicPr>
            <p:cNvPr id="27" name="Picture 3" descr="C:\dev\EuroVis2014STAR\images\authors\peter.png"/>
            <p:cNvPicPr>
              <a:picLocks noChangeAspect="1" noChangeArrowheads="1"/>
            </p:cNvPicPr>
            <p:nvPr/>
          </p:nvPicPr>
          <p:blipFill>
            <a:blip r:embed="rId5" cstate="print"/>
            <a:srcRect l="6690" r="13028" b="1721"/>
            <a:stretch>
              <a:fillRect/>
            </a:stretch>
          </p:blipFill>
          <p:spPr bwMode="auto">
            <a:xfrm>
              <a:off x="467544" y="5589240"/>
              <a:ext cx="540000" cy="585000"/>
            </a:xfrm>
            <a:prstGeom prst="rect">
              <a:avLst/>
            </a:prstGeom>
            <a:noFill/>
          </p:spPr>
        </p:pic>
        <p:pic>
          <p:nvPicPr>
            <p:cNvPr id="28" name="Picture 4" descr="C:\dev\EuroVis2014STAR\images\authors\silvia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7544" y="4778102"/>
              <a:ext cx="540000" cy="579773"/>
            </a:xfrm>
            <a:prstGeom prst="rect">
              <a:avLst/>
            </a:prstGeom>
            <a:noFill/>
          </p:spPr>
        </p:pic>
        <p:pic>
          <p:nvPicPr>
            <p:cNvPr id="29" name="Picture 5" descr="C:\dev\EuroVis2014STAR\images\authors\wolfgang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7544" y="3150493"/>
              <a:ext cx="540000" cy="568929"/>
            </a:xfrm>
            <a:prstGeom prst="rect">
              <a:avLst/>
            </a:prstGeom>
            <a:noFill/>
          </p:spPr>
        </p:pic>
        <p:pic>
          <p:nvPicPr>
            <p:cNvPr id="30" name="Picture 6" descr="C:\dev\EuroVis2014STAR\images\authors\helwig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7544" y="3976489"/>
              <a:ext cx="540000" cy="572438"/>
            </a:xfrm>
            <a:prstGeom prst="rect">
              <a:avLst/>
            </a:prstGeom>
            <a:noFill/>
          </p:spPr>
        </p:pic>
        <p:pic>
          <p:nvPicPr>
            <p:cNvPr id="31" name="Picture 7" descr="C:\dev\EuroVis2014STAR\images\authors\luana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7544" y="2377455"/>
              <a:ext cx="540000" cy="540000"/>
            </a:xfrm>
            <a:prstGeom prst="rect">
              <a:avLst/>
            </a:prstGeom>
            <a:noFill/>
          </p:spPr>
        </p:pic>
      </p:grpSp>
      <p:sp>
        <p:nvSpPr>
          <p:cNvPr id="44" name="Rectangle 43"/>
          <p:cNvSpPr/>
          <p:nvPr/>
        </p:nvSpPr>
        <p:spPr>
          <a:xfrm>
            <a:off x="7740352" y="1628800"/>
            <a:ext cx="936104" cy="4536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5" name="Rectangle 44"/>
          <p:cNvSpPr/>
          <p:nvPr/>
        </p:nvSpPr>
        <p:spPr>
          <a:xfrm>
            <a:off x="6804248" y="1628800"/>
            <a:ext cx="936104" cy="4536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Region-based Overlays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 r="13474"/>
          <a:stretch>
            <a:fillRect/>
          </a:stretch>
        </p:blipFill>
        <p:spPr bwMode="auto">
          <a:xfrm>
            <a:off x="3728224" y="2492896"/>
            <a:ext cx="2016224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348881"/>
            <a:ext cx="2088232" cy="295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2200" y="2492896"/>
            <a:ext cx="2304256" cy="2818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6732240" y="5661248"/>
            <a:ext cx="1905745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[Collins et al., 2009]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95536" y="1268760"/>
            <a:ext cx="8352928" cy="4896544"/>
          </a:xfrm>
        </p:spPr>
        <p:txBody>
          <a:bodyPr/>
          <a:lstStyle/>
          <a:p>
            <a:r>
              <a:rPr lang="de-AT" dirty="0" smtClean="0"/>
              <a:t>Bubble 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425587"/>
            <a:ext cx="3859372" cy="2083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Line-based Overlays</a:t>
            </a:r>
            <a:endParaRPr lang="de-AT" dirty="0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860032" y="2420888"/>
            <a:ext cx="3898280" cy="209907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6732240" y="4725144"/>
            <a:ext cx="197775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Dinkla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 et al., 2012]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83768" y="4744889"/>
            <a:ext cx="1833737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Alper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 et al., 2012]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04694" y="1772816"/>
            <a:ext cx="1555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err="1" smtClean="0">
                <a:latin typeface="Century Gothic" pitchFamily="34" charset="0"/>
              </a:rPr>
              <a:t>LineSets</a:t>
            </a:r>
            <a:endParaRPr lang="en-US" sz="2800" b="1" dirty="0" smtClean="0">
              <a:latin typeface="Century Gothic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08104" y="1772816"/>
            <a:ext cx="2736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entury Gothic" pitchFamily="34" charset="0"/>
              </a:rPr>
              <a:t>Kelp Diagrams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352928" cy="4752528"/>
          </a:xfrm>
        </p:spPr>
        <p:txBody>
          <a:bodyPr>
            <a:normAutofit/>
          </a:bodyPr>
          <a:lstStyle/>
          <a:p>
            <a:r>
              <a:rPr lang="de-AT" sz="2600" dirty="0" smtClean="0"/>
              <a:t>Connect multiple instances of the same element</a:t>
            </a:r>
            <a:endParaRPr lang="de-AT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Line-based Overlays</a:t>
            </a:r>
            <a:endParaRPr lang="de-AT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2977207"/>
            <a:ext cx="3613986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977207"/>
            <a:ext cx="3707904" cy="2821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856601" y="2401143"/>
            <a:ext cx="27831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 smtClean="0">
                <a:latin typeface="Century Gothic" pitchFamily="34" charset="0"/>
              </a:rPr>
              <a:t>Parallel Tag Clouds</a:t>
            </a:r>
          </a:p>
        </p:txBody>
      </p:sp>
      <p:sp>
        <p:nvSpPr>
          <p:cNvPr id="9" name="Rectangle 8"/>
          <p:cNvSpPr/>
          <p:nvPr/>
        </p:nvSpPr>
        <p:spPr>
          <a:xfrm>
            <a:off x="4499992" y="2401143"/>
            <a:ext cx="43924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 smtClean="0">
                <a:latin typeface="Century Gothic" pitchFamily="34" charset="0"/>
              </a:rPr>
              <a:t>Context-Preserving Visual Links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55776" y="5857527"/>
            <a:ext cx="1617713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[Collins et al., 2009]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16216" y="5857527"/>
            <a:ext cx="204976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[Steinberger et al., 2011]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Glyph-based Overlays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Icons</a:t>
            </a:r>
            <a:endParaRPr lang="de-AT" dirty="0"/>
          </a:p>
        </p:txBody>
      </p:sp>
      <p:sp>
        <p:nvSpPr>
          <p:cNvPr id="5" name="Rectangle 4"/>
          <p:cNvSpPr/>
          <p:nvPr/>
        </p:nvSpPr>
        <p:spPr>
          <a:xfrm>
            <a:off x="5652120" y="5693186"/>
            <a:ext cx="3096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AT" sz="2000" dirty="0" smtClean="0">
                <a:solidFill>
                  <a:schemeClr val="bg1">
                    <a:lumMod val="65000"/>
                  </a:schemeClr>
                </a:solidFill>
                <a:latin typeface="Century Gothic" pitchFamily="34" charset="0"/>
              </a:rPr>
              <a:t>findaproperpub.co.uk</a:t>
            </a:r>
            <a:endParaRPr lang="de-AT" sz="2000" dirty="0">
              <a:solidFill>
                <a:schemeClr val="bg1">
                  <a:lumMod val="65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696" y="1988840"/>
            <a:ext cx="834469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Glyph-based Overlays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Coloured glyphs</a:t>
            </a:r>
            <a:endParaRPr lang="de-AT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5076988" y="3318208"/>
            <a:ext cx="2232248" cy="108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743075"/>
            <a:ext cx="2873598" cy="2150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2483768" y="5137447"/>
            <a:ext cx="129614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[Chen 2006]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52120" y="5119339"/>
            <a:ext cx="115212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Itoh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 2009]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03575" y="2132856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 smtClean="0">
                <a:latin typeface="Century Gothic" pitchFamily="34" charset="0"/>
              </a:rPr>
              <a:t>BiblioViz</a:t>
            </a:r>
            <a:endParaRPr lang="en-US" sz="2400" b="1" dirty="0" smtClean="0">
              <a:latin typeface="Century Gothic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21262" y="2132856"/>
            <a:ext cx="39671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Century Gothic" pitchFamily="34" charset="0"/>
              </a:rPr>
              <a:t>multiple-category graphs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Hybrid Overlays</a:t>
            </a:r>
            <a:endParaRPr lang="de-AT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2379" y="2185119"/>
            <a:ext cx="2775084" cy="3188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913255" y="2907760"/>
            <a:ext cx="3114013" cy="181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76100" y="2990952"/>
            <a:ext cx="3131375" cy="168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380312" y="5445224"/>
            <a:ext cx="140364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[Wikimedia]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1560" y="5497487"/>
            <a:ext cx="204976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Meulemans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 et al., 2009]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8282" y="5497487"/>
            <a:ext cx="1617713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Dinkla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 et al., 2012]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1209" y="1465039"/>
            <a:ext cx="24352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latin typeface="Century Gothic" pitchFamily="34" charset="0"/>
              </a:rPr>
              <a:t>Lines + Regions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6136" y="1465039"/>
            <a:ext cx="3096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Century Gothic" pitchFamily="34" charset="0"/>
              </a:rPr>
              <a:t>Regions + “Glyphs”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75639" y="1465039"/>
            <a:ext cx="22990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latin typeface="Century Gothic" pitchFamily="34" charset="0"/>
              </a:rPr>
              <a:t>Lines + Glyphs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52320" y="1844824"/>
            <a:ext cx="113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entury Gothic" pitchFamily="34" charset="0"/>
              </a:rPr>
              <a:t>(texture)</a:t>
            </a:r>
            <a:endParaRPr lang="de-AT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KelpFusion (Lines + Regions)</a:t>
            </a:r>
            <a:endParaRPr lang="de-AT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37783" y="2932817"/>
            <a:ext cx="3415986" cy="183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971600" y="5661248"/>
            <a:ext cx="1617713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[Collins et al., 2009]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827486" y="2882368"/>
            <a:ext cx="3554593" cy="1911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576998" y="5661248"/>
            <a:ext cx="204976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Meulemans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 et al., 2009]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2736" y="1484784"/>
            <a:ext cx="1896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latin typeface="Century Gothic" pitchFamily="34" charset="0"/>
              </a:rPr>
              <a:t>Bubble Sets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47864" y="1484784"/>
            <a:ext cx="259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 smtClean="0">
                <a:latin typeface="Century Gothic" pitchFamily="34" charset="0"/>
              </a:rPr>
              <a:t>KelpFusion</a:t>
            </a:r>
            <a:endParaRPr lang="en-US" sz="2400" b="1" dirty="0" smtClean="0">
              <a:latin typeface="Century Gothic" pitchFamily="34" charset="0"/>
            </a:endParaRPr>
          </a:p>
        </p:txBody>
      </p:sp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 rot="16200000">
            <a:off x="5721082" y="2924854"/>
            <a:ext cx="3409716" cy="18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6135856" y="1484784"/>
            <a:ext cx="259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Century Gothic" pitchFamily="34" charset="0"/>
              </a:rPr>
              <a:t>Kelp Diagrams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26695" y="5661248"/>
            <a:ext cx="1617713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[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Dinkla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 et al., 2012]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KelpFusion (Lines + Regions)</a:t>
            </a:r>
            <a:endParaRPr lang="de-AT" dirty="0"/>
          </a:p>
        </p:txBody>
      </p:sp>
      <p:pic>
        <p:nvPicPr>
          <p:cNvPr id="7170" name="Picture 2" descr="C:\Kent\Screenshots\BubbleSets\8893175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204864"/>
            <a:ext cx="3528392" cy="3528392"/>
          </a:xfrm>
          <a:prstGeom prst="rect">
            <a:avLst/>
          </a:prstGeom>
          <a:noFill/>
        </p:spPr>
      </p:pic>
      <p:pic>
        <p:nvPicPr>
          <p:cNvPr id="7171" name="Picture 3" descr="C:\Kent\Screenshots\KelpFusion\8893175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2348880"/>
            <a:ext cx="3440342" cy="334013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076085" y="1556792"/>
            <a:ext cx="21804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entury Gothic" pitchFamily="34" charset="0"/>
              </a:rPr>
              <a:t>Bubble Sets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97951" y="1556792"/>
            <a:ext cx="259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 smtClean="0">
                <a:latin typeface="Century Gothic" pitchFamily="34" charset="0"/>
              </a:rPr>
              <a:t>KelpFusion</a:t>
            </a:r>
            <a:endParaRPr lang="en-US" sz="2800" b="1" dirty="0" smtClean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rot="8034812">
            <a:off x="5190583" y="2499930"/>
            <a:ext cx="3062324" cy="3048595"/>
          </a:xfrm>
          <a:prstGeom prst="rect">
            <a:avLst/>
          </a:prstGeom>
          <a:solidFill>
            <a:schemeClr val="accent3">
              <a:lumMod val="75000"/>
              <a:alpha val="18000"/>
            </a:schemeClr>
          </a:solidFill>
          <a:ln w="317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Freeform 19"/>
          <p:cNvSpPr/>
          <p:nvPr/>
        </p:nvSpPr>
        <p:spPr>
          <a:xfrm>
            <a:off x="443103" y="1811864"/>
            <a:ext cx="7261246" cy="4816273"/>
          </a:xfrm>
          <a:custGeom>
            <a:avLst/>
            <a:gdLst>
              <a:gd name="connsiteX0" fmla="*/ 384629 w 7416801"/>
              <a:gd name="connsiteY0" fmla="*/ 333829 h 5140476"/>
              <a:gd name="connsiteX1" fmla="*/ 2329543 w 7416801"/>
              <a:gd name="connsiteY1" fmla="*/ 377371 h 5140476"/>
              <a:gd name="connsiteX2" fmla="*/ 2532743 w 7416801"/>
              <a:gd name="connsiteY2" fmla="*/ 1320800 h 5140476"/>
              <a:gd name="connsiteX3" fmla="*/ 3243943 w 7416801"/>
              <a:gd name="connsiteY3" fmla="*/ 2641600 h 5140476"/>
              <a:gd name="connsiteX4" fmla="*/ 6088743 w 7416801"/>
              <a:gd name="connsiteY4" fmla="*/ 2423886 h 5140476"/>
              <a:gd name="connsiteX5" fmla="*/ 7293429 w 7416801"/>
              <a:gd name="connsiteY5" fmla="*/ 3541486 h 5140476"/>
              <a:gd name="connsiteX6" fmla="*/ 6828972 w 7416801"/>
              <a:gd name="connsiteY6" fmla="*/ 4949371 h 5140476"/>
              <a:gd name="connsiteX7" fmla="*/ 4361543 w 7416801"/>
              <a:gd name="connsiteY7" fmla="*/ 4688114 h 5140476"/>
              <a:gd name="connsiteX8" fmla="*/ 3127829 w 7416801"/>
              <a:gd name="connsiteY8" fmla="*/ 5065486 h 5140476"/>
              <a:gd name="connsiteX9" fmla="*/ 1182915 w 7416801"/>
              <a:gd name="connsiteY9" fmla="*/ 4542971 h 5140476"/>
              <a:gd name="connsiteX10" fmla="*/ 1444172 w 7416801"/>
              <a:gd name="connsiteY10" fmla="*/ 2917371 h 5140476"/>
              <a:gd name="connsiteX11" fmla="*/ 181429 w 7416801"/>
              <a:gd name="connsiteY11" fmla="*/ 2380343 h 5140476"/>
              <a:gd name="connsiteX12" fmla="*/ 384629 w 7416801"/>
              <a:gd name="connsiteY12" fmla="*/ 333829 h 5140476"/>
              <a:gd name="connsiteX0" fmla="*/ 384629 w 7416801"/>
              <a:gd name="connsiteY0" fmla="*/ 341087 h 5147734"/>
              <a:gd name="connsiteX1" fmla="*/ 2329543 w 7416801"/>
              <a:gd name="connsiteY1" fmla="*/ 384629 h 5147734"/>
              <a:gd name="connsiteX2" fmla="*/ 3243943 w 7416801"/>
              <a:gd name="connsiteY2" fmla="*/ 2648858 h 5147734"/>
              <a:gd name="connsiteX3" fmla="*/ 6088743 w 7416801"/>
              <a:gd name="connsiteY3" fmla="*/ 2431144 h 5147734"/>
              <a:gd name="connsiteX4" fmla="*/ 7293429 w 7416801"/>
              <a:gd name="connsiteY4" fmla="*/ 3548744 h 5147734"/>
              <a:gd name="connsiteX5" fmla="*/ 6828972 w 7416801"/>
              <a:gd name="connsiteY5" fmla="*/ 4956629 h 5147734"/>
              <a:gd name="connsiteX6" fmla="*/ 4361543 w 7416801"/>
              <a:gd name="connsiteY6" fmla="*/ 4695372 h 5147734"/>
              <a:gd name="connsiteX7" fmla="*/ 3127829 w 7416801"/>
              <a:gd name="connsiteY7" fmla="*/ 5072744 h 5147734"/>
              <a:gd name="connsiteX8" fmla="*/ 1182915 w 7416801"/>
              <a:gd name="connsiteY8" fmla="*/ 4550229 h 5147734"/>
              <a:gd name="connsiteX9" fmla="*/ 1444172 w 7416801"/>
              <a:gd name="connsiteY9" fmla="*/ 2924629 h 5147734"/>
              <a:gd name="connsiteX10" fmla="*/ 181429 w 7416801"/>
              <a:gd name="connsiteY10" fmla="*/ 2387601 h 5147734"/>
              <a:gd name="connsiteX11" fmla="*/ 384629 w 7416801"/>
              <a:gd name="connsiteY11" fmla="*/ 341087 h 5147734"/>
              <a:gd name="connsiteX0" fmla="*/ 384629 w 7416801"/>
              <a:gd name="connsiteY0" fmla="*/ 333829 h 5140476"/>
              <a:gd name="connsiteX1" fmla="*/ 2329543 w 7416801"/>
              <a:gd name="connsiteY1" fmla="*/ 377371 h 5140476"/>
              <a:gd name="connsiteX2" fmla="*/ 3243943 w 7416801"/>
              <a:gd name="connsiteY2" fmla="*/ 2641600 h 5140476"/>
              <a:gd name="connsiteX3" fmla="*/ 6088743 w 7416801"/>
              <a:gd name="connsiteY3" fmla="*/ 2423886 h 5140476"/>
              <a:gd name="connsiteX4" fmla="*/ 7293429 w 7416801"/>
              <a:gd name="connsiteY4" fmla="*/ 3541486 h 5140476"/>
              <a:gd name="connsiteX5" fmla="*/ 6828972 w 7416801"/>
              <a:gd name="connsiteY5" fmla="*/ 4949371 h 5140476"/>
              <a:gd name="connsiteX6" fmla="*/ 4361543 w 7416801"/>
              <a:gd name="connsiteY6" fmla="*/ 4688114 h 5140476"/>
              <a:gd name="connsiteX7" fmla="*/ 3127829 w 7416801"/>
              <a:gd name="connsiteY7" fmla="*/ 5065486 h 5140476"/>
              <a:gd name="connsiteX8" fmla="*/ 1182915 w 7416801"/>
              <a:gd name="connsiteY8" fmla="*/ 4542971 h 5140476"/>
              <a:gd name="connsiteX9" fmla="*/ 1444172 w 7416801"/>
              <a:gd name="connsiteY9" fmla="*/ 2917371 h 5140476"/>
              <a:gd name="connsiteX10" fmla="*/ 181429 w 7416801"/>
              <a:gd name="connsiteY10" fmla="*/ 2380343 h 5140476"/>
              <a:gd name="connsiteX11" fmla="*/ 384629 w 7416801"/>
              <a:gd name="connsiteY11" fmla="*/ 333829 h 5140476"/>
              <a:gd name="connsiteX0" fmla="*/ 358019 w 7475880"/>
              <a:gd name="connsiteY0" fmla="*/ 517151 h 5078363"/>
              <a:gd name="connsiteX1" fmla="*/ 2388622 w 7475880"/>
              <a:gd name="connsiteY1" fmla="*/ 315258 h 5078363"/>
              <a:gd name="connsiteX2" fmla="*/ 3303022 w 7475880"/>
              <a:gd name="connsiteY2" fmla="*/ 2579487 h 5078363"/>
              <a:gd name="connsiteX3" fmla="*/ 6147822 w 7475880"/>
              <a:gd name="connsiteY3" fmla="*/ 2361773 h 5078363"/>
              <a:gd name="connsiteX4" fmla="*/ 7352508 w 7475880"/>
              <a:gd name="connsiteY4" fmla="*/ 3479373 h 5078363"/>
              <a:gd name="connsiteX5" fmla="*/ 6888051 w 7475880"/>
              <a:gd name="connsiteY5" fmla="*/ 4887258 h 5078363"/>
              <a:gd name="connsiteX6" fmla="*/ 4420622 w 7475880"/>
              <a:gd name="connsiteY6" fmla="*/ 4626001 h 5078363"/>
              <a:gd name="connsiteX7" fmla="*/ 3186908 w 7475880"/>
              <a:gd name="connsiteY7" fmla="*/ 5003373 h 5078363"/>
              <a:gd name="connsiteX8" fmla="*/ 1241994 w 7475880"/>
              <a:gd name="connsiteY8" fmla="*/ 4480858 h 5078363"/>
              <a:gd name="connsiteX9" fmla="*/ 1503251 w 7475880"/>
              <a:gd name="connsiteY9" fmla="*/ 2855258 h 5078363"/>
              <a:gd name="connsiteX10" fmla="*/ 240508 w 7475880"/>
              <a:gd name="connsiteY10" fmla="*/ 2318230 h 5078363"/>
              <a:gd name="connsiteX11" fmla="*/ 358019 w 7475880"/>
              <a:gd name="connsiteY11" fmla="*/ 517151 h 5078363"/>
              <a:gd name="connsiteX0" fmla="*/ 358019 w 7475880"/>
              <a:gd name="connsiteY0" fmla="*/ 517151 h 5078363"/>
              <a:gd name="connsiteX1" fmla="*/ 2388622 w 7475880"/>
              <a:gd name="connsiteY1" fmla="*/ 315258 h 5078363"/>
              <a:gd name="connsiteX2" fmla="*/ 3303022 w 7475880"/>
              <a:gd name="connsiteY2" fmla="*/ 2579487 h 5078363"/>
              <a:gd name="connsiteX3" fmla="*/ 6147822 w 7475880"/>
              <a:gd name="connsiteY3" fmla="*/ 2361773 h 5078363"/>
              <a:gd name="connsiteX4" fmla="*/ 7352508 w 7475880"/>
              <a:gd name="connsiteY4" fmla="*/ 3479373 h 5078363"/>
              <a:gd name="connsiteX5" fmla="*/ 6888051 w 7475880"/>
              <a:gd name="connsiteY5" fmla="*/ 4887258 h 5078363"/>
              <a:gd name="connsiteX6" fmla="*/ 4420622 w 7475880"/>
              <a:gd name="connsiteY6" fmla="*/ 4626001 h 5078363"/>
              <a:gd name="connsiteX7" fmla="*/ 3186908 w 7475880"/>
              <a:gd name="connsiteY7" fmla="*/ 5003373 h 5078363"/>
              <a:gd name="connsiteX8" fmla="*/ 1241994 w 7475880"/>
              <a:gd name="connsiteY8" fmla="*/ 4480858 h 5078363"/>
              <a:gd name="connsiteX9" fmla="*/ 934083 w 7475880"/>
              <a:gd name="connsiteY9" fmla="*/ 2893415 h 5078363"/>
              <a:gd name="connsiteX10" fmla="*/ 240508 w 7475880"/>
              <a:gd name="connsiteY10" fmla="*/ 2318230 h 5078363"/>
              <a:gd name="connsiteX11" fmla="*/ 358019 w 7475880"/>
              <a:gd name="connsiteY11" fmla="*/ 517151 h 5078363"/>
              <a:gd name="connsiteX0" fmla="*/ 358019 w 7475880"/>
              <a:gd name="connsiteY0" fmla="*/ 517151 h 5117283"/>
              <a:gd name="connsiteX1" fmla="*/ 2388622 w 7475880"/>
              <a:gd name="connsiteY1" fmla="*/ 315258 h 5117283"/>
              <a:gd name="connsiteX2" fmla="*/ 3303022 w 7475880"/>
              <a:gd name="connsiteY2" fmla="*/ 2579487 h 5117283"/>
              <a:gd name="connsiteX3" fmla="*/ 6147822 w 7475880"/>
              <a:gd name="connsiteY3" fmla="*/ 2361773 h 5117283"/>
              <a:gd name="connsiteX4" fmla="*/ 7352508 w 7475880"/>
              <a:gd name="connsiteY4" fmla="*/ 3479373 h 5117283"/>
              <a:gd name="connsiteX5" fmla="*/ 6888051 w 7475880"/>
              <a:gd name="connsiteY5" fmla="*/ 4887258 h 5117283"/>
              <a:gd name="connsiteX6" fmla="*/ 4420622 w 7475880"/>
              <a:gd name="connsiteY6" fmla="*/ 4626001 h 5117283"/>
              <a:gd name="connsiteX7" fmla="*/ 3186908 w 7475880"/>
              <a:gd name="connsiteY7" fmla="*/ 5003373 h 5117283"/>
              <a:gd name="connsiteX8" fmla="*/ 1150107 w 7475880"/>
              <a:gd name="connsiteY8" fmla="*/ 4765623 h 5117283"/>
              <a:gd name="connsiteX9" fmla="*/ 934083 w 7475880"/>
              <a:gd name="connsiteY9" fmla="*/ 2893415 h 5117283"/>
              <a:gd name="connsiteX10" fmla="*/ 240508 w 7475880"/>
              <a:gd name="connsiteY10" fmla="*/ 2318230 h 5117283"/>
              <a:gd name="connsiteX11" fmla="*/ 358019 w 7475880"/>
              <a:gd name="connsiteY11" fmla="*/ 517151 h 5117283"/>
              <a:gd name="connsiteX0" fmla="*/ 358019 w 7443658"/>
              <a:gd name="connsiteY0" fmla="*/ 517151 h 5170458"/>
              <a:gd name="connsiteX1" fmla="*/ 2388622 w 7443658"/>
              <a:gd name="connsiteY1" fmla="*/ 315258 h 5170458"/>
              <a:gd name="connsiteX2" fmla="*/ 3303022 w 7443658"/>
              <a:gd name="connsiteY2" fmla="*/ 2579487 h 5170458"/>
              <a:gd name="connsiteX3" fmla="*/ 6147822 w 7443658"/>
              <a:gd name="connsiteY3" fmla="*/ 2361773 h 5170458"/>
              <a:gd name="connsiteX4" fmla="*/ 7352508 w 7443658"/>
              <a:gd name="connsiteY4" fmla="*/ 3479373 h 5170458"/>
              <a:gd name="connsiteX5" fmla="*/ 6694723 w 7443658"/>
              <a:gd name="connsiteY5" fmla="*/ 4979353 h 5170458"/>
              <a:gd name="connsiteX6" fmla="*/ 4420622 w 7443658"/>
              <a:gd name="connsiteY6" fmla="*/ 4626001 h 5170458"/>
              <a:gd name="connsiteX7" fmla="*/ 3186908 w 7443658"/>
              <a:gd name="connsiteY7" fmla="*/ 5003373 h 5170458"/>
              <a:gd name="connsiteX8" fmla="*/ 1150107 w 7443658"/>
              <a:gd name="connsiteY8" fmla="*/ 4765623 h 5170458"/>
              <a:gd name="connsiteX9" fmla="*/ 934083 w 7443658"/>
              <a:gd name="connsiteY9" fmla="*/ 2893415 h 5170458"/>
              <a:gd name="connsiteX10" fmla="*/ 240508 w 7443658"/>
              <a:gd name="connsiteY10" fmla="*/ 2318230 h 5170458"/>
              <a:gd name="connsiteX11" fmla="*/ 358019 w 7443658"/>
              <a:gd name="connsiteY11" fmla="*/ 517151 h 5170458"/>
              <a:gd name="connsiteX0" fmla="*/ 358019 w 7443658"/>
              <a:gd name="connsiteY0" fmla="*/ 517151 h 5211837"/>
              <a:gd name="connsiteX1" fmla="*/ 2388622 w 7443658"/>
              <a:gd name="connsiteY1" fmla="*/ 315258 h 5211837"/>
              <a:gd name="connsiteX2" fmla="*/ 3303022 w 7443658"/>
              <a:gd name="connsiteY2" fmla="*/ 2579487 h 5211837"/>
              <a:gd name="connsiteX3" fmla="*/ 6147822 w 7443658"/>
              <a:gd name="connsiteY3" fmla="*/ 2361773 h 5211837"/>
              <a:gd name="connsiteX4" fmla="*/ 7352508 w 7443658"/>
              <a:gd name="connsiteY4" fmla="*/ 3479373 h 5211837"/>
              <a:gd name="connsiteX5" fmla="*/ 6694723 w 7443658"/>
              <a:gd name="connsiteY5" fmla="*/ 4979353 h 5211837"/>
              <a:gd name="connsiteX6" fmla="*/ 4174443 w 7443658"/>
              <a:gd name="connsiteY6" fmla="*/ 3514837 h 5211837"/>
              <a:gd name="connsiteX7" fmla="*/ 3186908 w 7443658"/>
              <a:gd name="connsiteY7" fmla="*/ 5003373 h 5211837"/>
              <a:gd name="connsiteX8" fmla="*/ 1150107 w 7443658"/>
              <a:gd name="connsiteY8" fmla="*/ 4765623 h 5211837"/>
              <a:gd name="connsiteX9" fmla="*/ 934083 w 7443658"/>
              <a:gd name="connsiteY9" fmla="*/ 2893415 h 5211837"/>
              <a:gd name="connsiteX10" fmla="*/ 240508 w 7443658"/>
              <a:gd name="connsiteY10" fmla="*/ 2318230 h 5211837"/>
              <a:gd name="connsiteX11" fmla="*/ 358019 w 7443658"/>
              <a:gd name="connsiteY11" fmla="*/ 517151 h 5211837"/>
              <a:gd name="connsiteX0" fmla="*/ 358019 w 7443658"/>
              <a:gd name="connsiteY0" fmla="*/ 517151 h 5211837"/>
              <a:gd name="connsiteX1" fmla="*/ 2388622 w 7443658"/>
              <a:gd name="connsiteY1" fmla="*/ 315258 h 5211837"/>
              <a:gd name="connsiteX2" fmla="*/ 3303022 w 7443658"/>
              <a:gd name="connsiteY2" fmla="*/ 2579487 h 5211837"/>
              <a:gd name="connsiteX3" fmla="*/ 6147822 w 7443658"/>
              <a:gd name="connsiteY3" fmla="*/ 2361773 h 5211837"/>
              <a:gd name="connsiteX4" fmla="*/ 7352508 w 7443658"/>
              <a:gd name="connsiteY4" fmla="*/ 3479373 h 5211837"/>
              <a:gd name="connsiteX5" fmla="*/ 6694723 w 7443658"/>
              <a:gd name="connsiteY5" fmla="*/ 4979353 h 5211837"/>
              <a:gd name="connsiteX6" fmla="*/ 5182555 w 7443658"/>
              <a:gd name="connsiteY6" fmla="*/ 4466771 h 5211837"/>
              <a:gd name="connsiteX7" fmla="*/ 4174443 w 7443658"/>
              <a:gd name="connsiteY7" fmla="*/ 3514837 h 5211837"/>
              <a:gd name="connsiteX8" fmla="*/ 3186908 w 7443658"/>
              <a:gd name="connsiteY8" fmla="*/ 5003373 h 5211837"/>
              <a:gd name="connsiteX9" fmla="*/ 1150107 w 7443658"/>
              <a:gd name="connsiteY9" fmla="*/ 4765623 h 5211837"/>
              <a:gd name="connsiteX10" fmla="*/ 934083 w 7443658"/>
              <a:gd name="connsiteY10" fmla="*/ 2893415 h 5211837"/>
              <a:gd name="connsiteX11" fmla="*/ 240508 w 7443658"/>
              <a:gd name="connsiteY11" fmla="*/ 2318230 h 5211837"/>
              <a:gd name="connsiteX12" fmla="*/ 358019 w 7443658"/>
              <a:gd name="connsiteY12" fmla="*/ 517151 h 5211837"/>
              <a:gd name="connsiteX0" fmla="*/ 358019 w 7443658"/>
              <a:gd name="connsiteY0" fmla="*/ 517151 h 5198642"/>
              <a:gd name="connsiteX1" fmla="*/ 2388622 w 7443658"/>
              <a:gd name="connsiteY1" fmla="*/ 315258 h 5198642"/>
              <a:gd name="connsiteX2" fmla="*/ 3303022 w 7443658"/>
              <a:gd name="connsiteY2" fmla="*/ 2579487 h 5198642"/>
              <a:gd name="connsiteX3" fmla="*/ 6147822 w 7443658"/>
              <a:gd name="connsiteY3" fmla="*/ 2361773 h 5198642"/>
              <a:gd name="connsiteX4" fmla="*/ 7352508 w 7443658"/>
              <a:gd name="connsiteY4" fmla="*/ 3479373 h 5198642"/>
              <a:gd name="connsiteX5" fmla="*/ 6694723 w 7443658"/>
              <a:gd name="connsiteY5" fmla="*/ 4979353 h 5198642"/>
              <a:gd name="connsiteX6" fmla="*/ 5182555 w 7443658"/>
              <a:gd name="connsiteY6" fmla="*/ 4466771 h 5198642"/>
              <a:gd name="connsiteX7" fmla="*/ 4174443 w 7443658"/>
              <a:gd name="connsiteY7" fmla="*/ 3514837 h 5198642"/>
              <a:gd name="connsiteX8" fmla="*/ 3186908 w 7443658"/>
              <a:gd name="connsiteY8" fmla="*/ 5003373 h 5198642"/>
              <a:gd name="connsiteX9" fmla="*/ 934083 w 7443658"/>
              <a:gd name="connsiteY9" fmla="*/ 4686449 h 5198642"/>
              <a:gd name="connsiteX10" fmla="*/ 934083 w 7443658"/>
              <a:gd name="connsiteY10" fmla="*/ 2893415 h 5198642"/>
              <a:gd name="connsiteX11" fmla="*/ 240508 w 7443658"/>
              <a:gd name="connsiteY11" fmla="*/ 2318230 h 5198642"/>
              <a:gd name="connsiteX12" fmla="*/ 358019 w 7443658"/>
              <a:gd name="connsiteY12" fmla="*/ 517151 h 5198642"/>
              <a:gd name="connsiteX0" fmla="*/ 358019 w 7443658"/>
              <a:gd name="connsiteY0" fmla="*/ 517151 h 5186437"/>
              <a:gd name="connsiteX1" fmla="*/ 2388622 w 7443658"/>
              <a:gd name="connsiteY1" fmla="*/ 315258 h 5186437"/>
              <a:gd name="connsiteX2" fmla="*/ 3303022 w 7443658"/>
              <a:gd name="connsiteY2" fmla="*/ 2579487 h 5186437"/>
              <a:gd name="connsiteX3" fmla="*/ 6147822 w 7443658"/>
              <a:gd name="connsiteY3" fmla="*/ 2361773 h 5186437"/>
              <a:gd name="connsiteX4" fmla="*/ 7352508 w 7443658"/>
              <a:gd name="connsiteY4" fmla="*/ 3479373 h 5186437"/>
              <a:gd name="connsiteX5" fmla="*/ 6694723 w 7443658"/>
              <a:gd name="connsiteY5" fmla="*/ 4979353 h 5186437"/>
              <a:gd name="connsiteX6" fmla="*/ 5182555 w 7443658"/>
              <a:gd name="connsiteY6" fmla="*/ 4466771 h 5186437"/>
              <a:gd name="connsiteX7" fmla="*/ 4174443 w 7443658"/>
              <a:gd name="connsiteY7" fmla="*/ 3514837 h 5186437"/>
              <a:gd name="connsiteX8" fmla="*/ 3186908 w 7443658"/>
              <a:gd name="connsiteY8" fmla="*/ 5003373 h 5186437"/>
              <a:gd name="connsiteX9" fmla="*/ 862075 w 7443658"/>
              <a:gd name="connsiteY9" fmla="*/ 4613223 h 5186437"/>
              <a:gd name="connsiteX10" fmla="*/ 934083 w 7443658"/>
              <a:gd name="connsiteY10" fmla="*/ 2893415 h 5186437"/>
              <a:gd name="connsiteX11" fmla="*/ 240508 w 7443658"/>
              <a:gd name="connsiteY11" fmla="*/ 2318230 h 5186437"/>
              <a:gd name="connsiteX12" fmla="*/ 358019 w 7443658"/>
              <a:gd name="connsiteY12" fmla="*/ 517151 h 5186437"/>
              <a:gd name="connsiteX0" fmla="*/ 358019 w 7443658"/>
              <a:gd name="connsiteY0" fmla="*/ 517151 h 5186437"/>
              <a:gd name="connsiteX1" fmla="*/ 2388622 w 7443658"/>
              <a:gd name="connsiteY1" fmla="*/ 315258 h 5186437"/>
              <a:gd name="connsiteX2" fmla="*/ 3303022 w 7443658"/>
              <a:gd name="connsiteY2" fmla="*/ 2579487 h 5186437"/>
              <a:gd name="connsiteX3" fmla="*/ 6147822 w 7443658"/>
              <a:gd name="connsiteY3" fmla="*/ 2361773 h 5186437"/>
              <a:gd name="connsiteX4" fmla="*/ 7352508 w 7443658"/>
              <a:gd name="connsiteY4" fmla="*/ 3479373 h 5186437"/>
              <a:gd name="connsiteX5" fmla="*/ 6694723 w 7443658"/>
              <a:gd name="connsiteY5" fmla="*/ 4979353 h 5186437"/>
              <a:gd name="connsiteX6" fmla="*/ 5182555 w 7443658"/>
              <a:gd name="connsiteY6" fmla="*/ 4466771 h 5186437"/>
              <a:gd name="connsiteX7" fmla="*/ 4174443 w 7443658"/>
              <a:gd name="connsiteY7" fmla="*/ 3514837 h 5186437"/>
              <a:gd name="connsiteX8" fmla="*/ 3186908 w 7443658"/>
              <a:gd name="connsiteY8" fmla="*/ 5003373 h 5186437"/>
              <a:gd name="connsiteX9" fmla="*/ 862075 w 7443658"/>
              <a:gd name="connsiteY9" fmla="*/ 4613223 h 5186437"/>
              <a:gd name="connsiteX10" fmla="*/ 1006091 w 7443658"/>
              <a:gd name="connsiteY10" fmla="*/ 2636127 h 5186437"/>
              <a:gd name="connsiteX11" fmla="*/ 240508 w 7443658"/>
              <a:gd name="connsiteY11" fmla="*/ 2318230 h 5186437"/>
              <a:gd name="connsiteX12" fmla="*/ 358019 w 7443658"/>
              <a:gd name="connsiteY12" fmla="*/ 517151 h 5186437"/>
              <a:gd name="connsiteX0" fmla="*/ 350435 w 7436074"/>
              <a:gd name="connsiteY0" fmla="*/ 517151 h 5186437"/>
              <a:gd name="connsiteX1" fmla="*/ 2381038 w 7436074"/>
              <a:gd name="connsiteY1" fmla="*/ 315258 h 5186437"/>
              <a:gd name="connsiteX2" fmla="*/ 3295438 w 7436074"/>
              <a:gd name="connsiteY2" fmla="*/ 2579487 h 5186437"/>
              <a:gd name="connsiteX3" fmla="*/ 6140238 w 7436074"/>
              <a:gd name="connsiteY3" fmla="*/ 2361773 h 5186437"/>
              <a:gd name="connsiteX4" fmla="*/ 7344924 w 7436074"/>
              <a:gd name="connsiteY4" fmla="*/ 3479373 h 5186437"/>
              <a:gd name="connsiteX5" fmla="*/ 6687139 w 7436074"/>
              <a:gd name="connsiteY5" fmla="*/ 4979353 h 5186437"/>
              <a:gd name="connsiteX6" fmla="*/ 5174971 w 7436074"/>
              <a:gd name="connsiteY6" fmla="*/ 4466771 h 5186437"/>
              <a:gd name="connsiteX7" fmla="*/ 4166859 w 7436074"/>
              <a:gd name="connsiteY7" fmla="*/ 3514837 h 5186437"/>
              <a:gd name="connsiteX8" fmla="*/ 3179324 w 7436074"/>
              <a:gd name="connsiteY8" fmla="*/ 5003373 h 5186437"/>
              <a:gd name="connsiteX9" fmla="*/ 854491 w 7436074"/>
              <a:gd name="connsiteY9" fmla="*/ 4613223 h 5186437"/>
              <a:gd name="connsiteX10" fmla="*/ 998507 w 7436074"/>
              <a:gd name="connsiteY10" fmla="*/ 2636127 h 5186437"/>
              <a:gd name="connsiteX11" fmla="*/ 278427 w 7436074"/>
              <a:gd name="connsiteY11" fmla="*/ 1757418 h 5186437"/>
              <a:gd name="connsiteX12" fmla="*/ 350435 w 7436074"/>
              <a:gd name="connsiteY12" fmla="*/ 517151 h 5186437"/>
              <a:gd name="connsiteX0" fmla="*/ 350435 w 7436074"/>
              <a:gd name="connsiteY0" fmla="*/ 517151 h 5186437"/>
              <a:gd name="connsiteX1" fmla="*/ 2381038 w 7436074"/>
              <a:gd name="connsiteY1" fmla="*/ 315258 h 5186437"/>
              <a:gd name="connsiteX2" fmla="*/ 3295438 w 7436074"/>
              <a:gd name="connsiteY2" fmla="*/ 2579487 h 5186437"/>
              <a:gd name="connsiteX3" fmla="*/ 6140238 w 7436074"/>
              <a:gd name="connsiteY3" fmla="*/ 2361773 h 5186437"/>
              <a:gd name="connsiteX4" fmla="*/ 7344924 w 7436074"/>
              <a:gd name="connsiteY4" fmla="*/ 3479373 h 5186437"/>
              <a:gd name="connsiteX5" fmla="*/ 6687139 w 7436074"/>
              <a:gd name="connsiteY5" fmla="*/ 4979353 h 5186437"/>
              <a:gd name="connsiteX6" fmla="*/ 5174971 w 7436074"/>
              <a:gd name="connsiteY6" fmla="*/ 4466771 h 5186437"/>
              <a:gd name="connsiteX7" fmla="*/ 4166859 w 7436074"/>
              <a:gd name="connsiteY7" fmla="*/ 3514837 h 5186437"/>
              <a:gd name="connsiteX8" fmla="*/ 3179324 w 7436074"/>
              <a:gd name="connsiteY8" fmla="*/ 5003373 h 5186437"/>
              <a:gd name="connsiteX9" fmla="*/ 854491 w 7436074"/>
              <a:gd name="connsiteY9" fmla="*/ 4613223 h 5186437"/>
              <a:gd name="connsiteX10" fmla="*/ 998507 w 7436074"/>
              <a:gd name="connsiteY10" fmla="*/ 2636127 h 5186437"/>
              <a:gd name="connsiteX11" fmla="*/ 278427 w 7436074"/>
              <a:gd name="connsiteY11" fmla="*/ 1537740 h 5186437"/>
              <a:gd name="connsiteX12" fmla="*/ 350435 w 7436074"/>
              <a:gd name="connsiteY12" fmla="*/ 517151 h 5186437"/>
              <a:gd name="connsiteX0" fmla="*/ 350435 w 7436074"/>
              <a:gd name="connsiteY0" fmla="*/ 517151 h 5186437"/>
              <a:gd name="connsiteX1" fmla="*/ 2381038 w 7436074"/>
              <a:gd name="connsiteY1" fmla="*/ 315258 h 5186437"/>
              <a:gd name="connsiteX2" fmla="*/ 3806819 w 7436074"/>
              <a:gd name="connsiteY2" fmla="*/ 2855804 h 5186437"/>
              <a:gd name="connsiteX3" fmla="*/ 6140238 w 7436074"/>
              <a:gd name="connsiteY3" fmla="*/ 2361773 h 5186437"/>
              <a:gd name="connsiteX4" fmla="*/ 7344924 w 7436074"/>
              <a:gd name="connsiteY4" fmla="*/ 3479373 h 5186437"/>
              <a:gd name="connsiteX5" fmla="*/ 6687139 w 7436074"/>
              <a:gd name="connsiteY5" fmla="*/ 4979353 h 5186437"/>
              <a:gd name="connsiteX6" fmla="*/ 5174971 w 7436074"/>
              <a:gd name="connsiteY6" fmla="*/ 4466771 h 5186437"/>
              <a:gd name="connsiteX7" fmla="*/ 4166859 w 7436074"/>
              <a:gd name="connsiteY7" fmla="*/ 3514837 h 5186437"/>
              <a:gd name="connsiteX8" fmla="*/ 3179324 w 7436074"/>
              <a:gd name="connsiteY8" fmla="*/ 5003373 h 5186437"/>
              <a:gd name="connsiteX9" fmla="*/ 854491 w 7436074"/>
              <a:gd name="connsiteY9" fmla="*/ 4613223 h 5186437"/>
              <a:gd name="connsiteX10" fmla="*/ 998507 w 7436074"/>
              <a:gd name="connsiteY10" fmla="*/ 2636127 h 5186437"/>
              <a:gd name="connsiteX11" fmla="*/ 278427 w 7436074"/>
              <a:gd name="connsiteY11" fmla="*/ 1537740 h 5186437"/>
              <a:gd name="connsiteX12" fmla="*/ 350435 w 7436074"/>
              <a:gd name="connsiteY12" fmla="*/ 517151 h 5186437"/>
              <a:gd name="connsiteX0" fmla="*/ 350435 w 7436074"/>
              <a:gd name="connsiteY0" fmla="*/ 517151 h 5186437"/>
              <a:gd name="connsiteX1" fmla="*/ 2381038 w 7436074"/>
              <a:gd name="connsiteY1" fmla="*/ 315258 h 5186437"/>
              <a:gd name="connsiteX2" fmla="*/ 2654691 w 7436074"/>
              <a:gd name="connsiteY2" fmla="*/ 2123547 h 5186437"/>
              <a:gd name="connsiteX3" fmla="*/ 3806819 w 7436074"/>
              <a:gd name="connsiteY3" fmla="*/ 2855804 h 5186437"/>
              <a:gd name="connsiteX4" fmla="*/ 6140238 w 7436074"/>
              <a:gd name="connsiteY4" fmla="*/ 2361773 h 5186437"/>
              <a:gd name="connsiteX5" fmla="*/ 7344924 w 7436074"/>
              <a:gd name="connsiteY5" fmla="*/ 3479373 h 5186437"/>
              <a:gd name="connsiteX6" fmla="*/ 6687139 w 7436074"/>
              <a:gd name="connsiteY6" fmla="*/ 4979353 h 5186437"/>
              <a:gd name="connsiteX7" fmla="*/ 5174971 w 7436074"/>
              <a:gd name="connsiteY7" fmla="*/ 4466771 h 5186437"/>
              <a:gd name="connsiteX8" fmla="*/ 4166859 w 7436074"/>
              <a:gd name="connsiteY8" fmla="*/ 3514837 h 5186437"/>
              <a:gd name="connsiteX9" fmla="*/ 3179324 w 7436074"/>
              <a:gd name="connsiteY9" fmla="*/ 5003373 h 5186437"/>
              <a:gd name="connsiteX10" fmla="*/ 854491 w 7436074"/>
              <a:gd name="connsiteY10" fmla="*/ 4613223 h 5186437"/>
              <a:gd name="connsiteX11" fmla="*/ 998507 w 7436074"/>
              <a:gd name="connsiteY11" fmla="*/ 2636127 h 5186437"/>
              <a:gd name="connsiteX12" fmla="*/ 278427 w 7436074"/>
              <a:gd name="connsiteY12" fmla="*/ 1537740 h 5186437"/>
              <a:gd name="connsiteX13" fmla="*/ 350435 w 7436074"/>
              <a:gd name="connsiteY13" fmla="*/ 517151 h 5186437"/>
              <a:gd name="connsiteX0" fmla="*/ 350435 w 7436074"/>
              <a:gd name="connsiteY0" fmla="*/ 517151 h 5186437"/>
              <a:gd name="connsiteX1" fmla="*/ 2381038 w 7436074"/>
              <a:gd name="connsiteY1" fmla="*/ 315258 h 5186437"/>
              <a:gd name="connsiteX2" fmla="*/ 2654691 w 7436074"/>
              <a:gd name="connsiteY2" fmla="*/ 2123547 h 5186437"/>
              <a:gd name="connsiteX3" fmla="*/ 4022843 w 7436074"/>
              <a:gd name="connsiteY3" fmla="*/ 2636127 h 5186437"/>
              <a:gd name="connsiteX4" fmla="*/ 6140238 w 7436074"/>
              <a:gd name="connsiteY4" fmla="*/ 2361773 h 5186437"/>
              <a:gd name="connsiteX5" fmla="*/ 7344924 w 7436074"/>
              <a:gd name="connsiteY5" fmla="*/ 3479373 h 5186437"/>
              <a:gd name="connsiteX6" fmla="*/ 6687139 w 7436074"/>
              <a:gd name="connsiteY6" fmla="*/ 4979353 h 5186437"/>
              <a:gd name="connsiteX7" fmla="*/ 5174971 w 7436074"/>
              <a:gd name="connsiteY7" fmla="*/ 4466771 h 5186437"/>
              <a:gd name="connsiteX8" fmla="*/ 4166859 w 7436074"/>
              <a:gd name="connsiteY8" fmla="*/ 3514837 h 5186437"/>
              <a:gd name="connsiteX9" fmla="*/ 3179324 w 7436074"/>
              <a:gd name="connsiteY9" fmla="*/ 5003373 h 5186437"/>
              <a:gd name="connsiteX10" fmla="*/ 854491 w 7436074"/>
              <a:gd name="connsiteY10" fmla="*/ 4613223 h 5186437"/>
              <a:gd name="connsiteX11" fmla="*/ 998507 w 7436074"/>
              <a:gd name="connsiteY11" fmla="*/ 2636127 h 5186437"/>
              <a:gd name="connsiteX12" fmla="*/ 278427 w 7436074"/>
              <a:gd name="connsiteY12" fmla="*/ 1537740 h 5186437"/>
              <a:gd name="connsiteX13" fmla="*/ 350435 w 7436074"/>
              <a:gd name="connsiteY13" fmla="*/ 517151 h 5186437"/>
              <a:gd name="connsiteX0" fmla="*/ 350435 w 7440935"/>
              <a:gd name="connsiteY0" fmla="*/ 517151 h 5186437"/>
              <a:gd name="connsiteX1" fmla="*/ 2381038 w 7440935"/>
              <a:gd name="connsiteY1" fmla="*/ 315258 h 5186437"/>
              <a:gd name="connsiteX2" fmla="*/ 2654691 w 7440935"/>
              <a:gd name="connsiteY2" fmla="*/ 2123547 h 5186437"/>
              <a:gd name="connsiteX3" fmla="*/ 4022843 w 7440935"/>
              <a:gd name="connsiteY3" fmla="*/ 2636127 h 5186437"/>
              <a:gd name="connsiteX4" fmla="*/ 6111075 w 7440935"/>
              <a:gd name="connsiteY4" fmla="*/ 2269998 h 5186437"/>
              <a:gd name="connsiteX5" fmla="*/ 7344924 w 7440935"/>
              <a:gd name="connsiteY5" fmla="*/ 3479373 h 5186437"/>
              <a:gd name="connsiteX6" fmla="*/ 6687139 w 7440935"/>
              <a:gd name="connsiteY6" fmla="*/ 4979353 h 5186437"/>
              <a:gd name="connsiteX7" fmla="*/ 5174971 w 7440935"/>
              <a:gd name="connsiteY7" fmla="*/ 4466771 h 5186437"/>
              <a:gd name="connsiteX8" fmla="*/ 4166859 w 7440935"/>
              <a:gd name="connsiteY8" fmla="*/ 3514837 h 5186437"/>
              <a:gd name="connsiteX9" fmla="*/ 3179324 w 7440935"/>
              <a:gd name="connsiteY9" fmla="*/ 5003373 h 5186437"/>
              <a:gd name="connsiteX10" fmla="*/ 854491 w 7440935"/>
              <a:gd name="connsiteY10" fmla="*/ 4613223 h 5186437"/>
              <a:gd name="connsiteX11" fmla="*/ 998507 w 7440935"/>
              <a:gd name="connsiteY11" fmla="*/ 2636127 h 5186437"/>
              <a:gd name="connsiteX12" fmla="*/ 278427 w 7440935"/>
              <a:gd name="connsiteY12" fmla="*/ 1537740 h 5186437"/>
              <a:gd name="connsiteX13" fmla="*/ 350435 w 7440935"/>
              <a:gd name="connsiteY13" fmla="*/ 517151 h 5186437"/>
              <a:gd name="connsiteX0" fmla="*/ 350435 w 7287206"/>
              <a:gd name="connsiteY0" fmla="*/ 517151 h 5186437"/>
              <a:gd name="connsiteX1" fmla="*/ 2381038 w 7287206"/>
              <a:gd name="connsiteY1" fmla="*/ 315258 h 5186437"/>
              <a:gd name="connsiteX2" fmla="*/ 2654691 w 7287206"/>
              <a:gd name="connsiteY2" fmla="*/ 2123547 h 5186437"/>
              <a:gd name="connsiteX3" fmla="*/ 4022843 w 7287206"/>
              <a:gd name="connsiteY3" fmla="*/ 2636127 h 5186437"/>
              <a:gd name="connsiteX4" fmla="*/ 6111075 w 7287206"/>
              <a:gd name="connsiteY4" fmla="*/ 2269998 h 5186437"/>
              <a:gd name="connsiteX5" fmla="*/ 7191195 w 7287206"/>
              <a:gd name="connsiteY5" fmla="*/ 3295159 h 5186437"/>
              <a:gd name="connsiteX6" fmla="*/ 6687139 w 7287206"/>
              <a:gd name="connsiteY6" fmla="*/ 4979353 h 5186437"/>
              <a:gd name="connsiteX7" fmla="*/ 5174971 w 7287206"/>
              <a:gd name="connsiteY7" fmla="*/ 4466771 h 5186437"/>
              <a:gd name="connsiteX8" fmla="*/ 4166859 w 7287206"/>
              <a:gd name="connsiteY8" fmla="*/ 3514837 h 5186437"/>
              <a:gd name="connsiteX9" fmla="*/ 3179324 w 7287206"/>
              <a:gd name="connsiteY9" fmla="*/ 5003373 h 5186437"/>
              <a:gd name="connsiteX10" fmla="*/ 854491 w 7287206"/>
              <a:gd name="connsiteY10" fmla="*/ 4613223 h 5186437"/>
              <a:gd name="connsiteX11" fmla="*/ 998507 w 7287206"/>
              <a:gd name="connsiteY11" fmla="*/ 2636127 h 5186437"/>
              <a:gd name="connsiteX12" fmla="*/ 278427 w 7287206"/>
              <a:gd name="connsiteY12" fmla="*/ 1537740 h 5186437"/>
              <a:gd name="connsiteX13" fmla="*/ 350435 w 7287206"/>
              <a:gd name="connsiteY13" fmla="*/ 517151 h 5186437"/>
              <a:gd name="connsiteX0" fmla="*/ 350435 w 7287206"/>
              <a:gd name="connsiteY0" fmla="*/ 517151 h 5186437"/>
              <a:gd name="connsiteX1" fmla="*/ 2381038 w 7287206"/>
              <a:gd name="connsiteY1" fmla="*/ 315258 h 5186437"/>
              <a:gd name="connsiteX2" fmla="*/ 2654691 w 7287206"/>
              <a:gd name="connsiteY2" fmla="*/ 2123547 h 5186437"/>
              <a:gd name="connsiteX3" fmla="*/ 4022843 w 7287206"/>
              <a:gd name="connsiteY3" fmla="*/ 2636127 h 5186437"/>
              <a:gd name="connsiteX4" fmla="*/ 6111075 w 7287206"/>
              <a:gd name="connsiteY4" fmla="*/ 2269998 h 5186437"/>
              <a:gd name="connsiteX5" fmla="*/ 7191195 w 7287206"/>
              <a:gd name="connsiteY5" fmla="*/ 3295159 h 5186437"/>
              <a:gd name="connsiteX6" fmla="*/ 6687139 w 7287206"/>
              <a:gd name="connsiteY6" fmla="*/ 4979353 h 5186437"/>
              <a:gd name="connsiteX7" fmla="*/ 4958947 w 7287206"/>
              <a:gd name="connsiteY7" fmla="*/ 4173868 h 5186437"/>
              <a:gd name="connsiteX8" fmla="*/ 4166859 w 7287206"/>
              <a:gd name="connsiteY8" fmla="*/ 3514837 h 5186437"/>
              <a:gd name="connsiteX9" fmla="*/ 3179324 w 7287206"/>
              <a:gd name="connsiteY9" fmla="*/ 5003373 h 5186437"/>
              <a:gd name="connsiteX10" fmla="*/ 854491 w 7287206"/>
              <a:gd name="connsiteY10" fmla="*/ 4613223 h 5186437"/>
              <a:gd name="connsiteX11" fmla="*/ 998507 w 7287206"/>
              <a:gd name="connsiteY11" fmla="*/ 2636127 h 5186437"/>
              <a:gd name="connsiteX12" fmla="*/ 278427 w 7287206"/>
              <a:gd name="connsiteY12" fmla="*/ 1537740 h 5186437"/>
              <a:gd name="connsiteX13" fmla="*/ 350435 w 7287206"/>
              <a:gd name="connsiteY13" fmla="*/ 517151 h 5186437"/>
              <a:gd name="connsiteX0" fmla="*/ 350435 w 7287206"/>
              <a:gd name="connsiteY0" fmla="*/ 517151 h 5210846"/>
              <a:gd name="connsiteX1" fmla="*/ 2381038 w 7287206"/>
              <a:gd name="connsiteY1" fmla="*/ 315258 h 5210846"/>
              <a:gd name="connsiteX2" fmla="*/ 2654691 w 7287206"/>
              <a:gd name="connsiteY2" fmla="*/ 2123547 h 5210846"/>
              <a:gd name="connsiteX3" fmla="*/ 4022843 w 7287206"/>
              <a:gd name="connsiteY3" fmla="*/ 2636127 h 5210846"/>
              <a:gd name="connsiteX4" fmla="*/ 6111075 w 7287206"/>
              <a:gd name="connsiteY4" fmla="*/ 2269998 h 5210846"/>
              <a:gd name="connsiteX5" fmla="*/ 7191195 w 7287206"/>
              <a:gd name="connsiteY5" fmla="*/ 3295159 h 5210846"/>
              <a:gd name="connsiteX6" fmla="*/ 6687139 w 7287206"/>
              <a:gd name="connsiteY6" fmla="*/ 4979353 h 5210846"/>
              <a:gd name="connsiteX7" fmla="*/ 4958947 w 7287206"/>
              <a:gd name="connsiteY7" fmla="*/ 4173868 h 5210846"/>
              <a:gd name="connsiteX8" fmla="*/ 3806819 w 7287206"/>
              <a:gd name="connsiteY8" fmla="*/ 3368385 h 5210846"/>
              <a:gd name="connsiteX9" fmla="*/ 3179324 w 7287206"/>
              <a:gd name="connsiteY9" fmla="*/ 5003373 h 5210846"/>
              <a:gd name="connsiteX10" fmla="*/ 854491 w 7287206"/>
              <a:gd name="connsiteY10" fmla="*/ 4613223 h 5210846"/>
              <a:gd name="connsiteX11" fmla="*/ 998507 w 7287206"/>
              <a:gd name="connsiteY11" fmla="*/ 2636127 h 5210846"/>
              <a:gd name="connsiteX12" fmla="*/ 278427 w 7287206"/>
              <a:gd name="connsiteY12" fmla="*/ 1537740 h 5210846"/>
              <a:gd name="connsiteX13" fmla="*/ 350435 w 7287206"/>
              <a:gd name="connsiteY13" fmla="*/ 517151 h 5210846"/>
              <a:gd name="connsiteX0" fmla="*/ 350435 w 7287206"/>
              <a:gd name="connsiteY0" fmla="*/ 517151 h 5210846"/>
              <a:gd name="connsiteX1" fmla="*/ 2381038 w 7287206"/>
              <a:gd name="connsiteY1" fmla="*/ 315258 h 5210846"/>
              <a:gd name="connsiteX2" fmla="*/ 2654691 w 7287206"/>
              <a:gd name="connsiteY2" fmla="*/ 2123547 h 5210846"/>
              <a:gd name="connsiteX3" fmla="*/ 4022843 w 7287206"/>
              <a:gd name="connsiteY3" fmla="*/ 2636127 h 5210846"/>
              <a:gd name="connsiteX4" fmla="*/ 6111075 w 7287206"/>
              <a:gd name="connsiteY4" fmla="*/ 2269998 h 5210846"/>
              <a:gd name="connsiteX5" fmla="*/ 7191195 w 7287206"/>
              <a:gd name="connsiteY5" fmla="*/ 3295159 h 5210846"/>
              <a:gd name="connsiteX6" fmla="*/ 6687139 w 7287206"/>
              <a:gd name="connsiteY6" fmla="*/ 4979353 h 5210846"/>
              <a:gd name="connsiteX7" fmla="*/ 4958947 w 7287206"/>
              <a:gd name="connsiteY7" fmla="*/ 3734514 h 5210846"/>
              <a:gd name="connsiteX8" fmla="*/ 3806819 w 7287206"/>
              <a:gd name="connsiteY8" fmla="*/ 3368385 h 5210846"/>
              <a:gd name="connsiteX9" fmla="*/ 3179324 w 7287206"/>
              <a:gd name="connsiteY9" fmla="*/ 5003373 h 5210846"/>
              <a:gd name="connsiteX10" fmla="*/ 854491 w 7287206"/>
              <a:gd name="connsiteY10" fmla="*/ 4613223 h 5210846"/>
              <a:gd name="connsiteX11" fmla="*/ 998507 w 7287206"/>
              <a:gd name="connsiteY11" fmla="*/ 2636127 h 5210846"/>
              <a:gd name="connsiteX12" fmla="*/ 278427 w 7287206"/>
              <a:gd name="connsiteY12" fmla="*/ 1537740 h 5210846"/>
              <a:gd name="connsiteX13" fmla="*/ 350435 w 7287206"/>
              <a:gd name="connsiteY13" fmla="*/ 517151 h 5210846"/>
              <a:gd name="connsiteX0" fmla="*/ 350435 w 7263203"/>
              <a:gd name="connsiteY0" fmla="*/ 517151 h 5210846"/>
              <a:gd name="connsiteX1" fmla="*/ 2381038 w 7263203"/>
              <a:gd name="connsiteY1" fmla="*/ 315258 h 5210846"/>
              <a:gd name="connsiteX2" fmla="*/ 2654691 w 7263203"/>
              <a:gd name="connsiteY2" fmla="*/ 2123547 h 5210846"/>
              <a:gd name="connsiteX3" fmla="*/ 4022843 w 7263203"/>
              <a:gd name="connsiteY3" fmla="*/ 2636127 h 5210846"/>
              <a:gd name="connsiteX4" fmla="*/ 6111075 w 7263203"/>
              <a:gd name="connsiteY4" fmla="*/ 2269998 h 5210846"/>
              <a:gd name="connsiteX5" fmla="*/ 7191195 w 7263203"/>
              <a:gd name="connsiteY5" fmla="*/ 3295159 h 5210846"/>
              <a:gd name="connsiteX6" fmla="*/ 6543123 w 7263203"/>
              <a:gd name="connsiteY6" fmla="*/ 4979352 h 5210846"/>
              <a:gd name="connsiteX7" fmla="*/ 4958947 w 7263203"/>
              <a:gd name="connsiteY7" fmla="*/ 3734514 h 5210846"/>
              <a:gd name="connsiteX8" fmla="*/ 3806819 w 7263203"/>
              <a:gd name="connsiteY8" fmla="*/ 3368385 h 5210846"/>
              <a:gd name="connsiteX9" fmla="*/ 3179324 w 7263203"/>
              <a:gd name="connsiteY9" fmla="*/ 5003373 h 5210846"/>
              <a:gd name="connsiteX10" fmla="*/ 854491 w 7263203"/>
              <a:gd name="connsiteY10" fmla="*/ 4613223 h 5210846"/>
              <a:gd name="connsiteX11" fmla="*/ 998507 w 7263203"/>
              <a:gd name="connsiteY11" fmla="*/ 2636127 h 5210846"/>
              <a:gd name="connsiteX12" fmla="*/ 278427 w 7263203"/>
              <a:gd name="connsiteY12" fmla="*/ 1537740 h 5210846"/>
              <a:gd name="connsiteX13" fmla="*/ 350435 w 7263203"/>
              <a:gd name="connsiteY13" fmla="*/ 517151 h 5210846"/>
              <a:gd name="connsiteX0" fmla="*/ 350435 w 7263203"/>
              <a:gd name="connsiteY0" fmla="*/ 517151 h 5210846"/>
              <a:gd name="connsiteX1" fmla="*/ 2381038 w 7263203"/>
              <a:gd name="connsiteY1" fmla="*/ 315258 h 5210846"/>
              <a:gd name="connsiteX2" fmla="*/ 2654691 w 7263203"/>
              <a:gd name="connsiteY2" fmla="*/ 2123547 h 5210846"/>
              <a:gd name="connsiteX3" fmla="*/ 4022843 w 7263203"/>
              <a:gd name="connsiteY3" fmla="*/ 2636127 h 5210846"/>
              <a:gd name="connsiteX4" fmla="*/ 6111075 w 7263203"/>
              <a:gd name="connsiteY4" fmla="*/ 2269998 h 5210846"/>
              <a:gd name="connsiteX5" fmla="*/ 7191195 w 7263203"/>
              <a:gd name="connsiteY5" fmla="*/ 3295159 h 5210846"/>
              <a:gd name="connsiteX6" fmla="*/ 6543123 w 7263203"/>
              <a:gd name="connsiteY6" fmla="*/ 4979352 h 5210846"/>
              <a:gd name="connsiteX7" fmla="*/ 5463004 w 7263203"/>
              <a:gd name="connsiteY7" fmla="*/ 4393546 h 5210846"/>
              <a:gd name="connsiteX8" fmla="*/ 4958947 w 7263203"/>
              <a:gd name="connsiteY8" fmla="*/ 3734514 h 5210846"/>
              <a:gd name="connsiteX9" fmla="*/ 3806819 w 7263203"/>
              <a:gd name="connsiteY9" fmla="*/ 3368385 h 5210846"/>
              <a:gd name="connsiteX10" fmla="*/ 3179324 w 7263203"/>
              <a:gd name="connsiteY10" fmla="*/ 5003373 h 5210846"/>
              <a:gd name="connsiteX11" fmla="*/ 854491 w 7263203"/>
              <a:gd name="connsiteY11" fmla="*/ 4613223 h 5210846"/>
              <a:gd name="connsiteX12" fmla="*/ 998507 w 7263203"/>
              <a:gd name="connsiteY12" fmla="*/ 2636127 h 5210846"/>
              <a:gd name="connsiteX13" fmla="*/ 278427 w 7263203"/>
              <a:gd name="connsiteY13" fmla="*/ 1537740 h 5210846"/>
              <a:gd name="connsiteX14" fmla="*/ 350435 w 7263203"/>
              <a:gd name="connsiteY14" fmla="*/ 517151 h 5210846"/>
              <a:gd name="connsiteX0" fmla="*/ 350435 w 7263203"/>
              <a:gd name="connsiteY0" fmla="*/ 517151 h 5210846"/>
              <a:gd name="connsiteX1" fmla="*/ 2381038 w 7263203"/>
              <a:gd name="connsiteY1" fmla="*/ 315258 h 5210846"/>
              <a:gd name="connsiteX2" fmla="*/ 2654691 w 7263203"/>
              <a:gd name="connsiteY2" fmla="*/ 2123547 h 5210846"/>
              <a:gd name="connsiteX3" fmla="*/ 4022843 w 7263203"/>
              <a:gd name="connsiteY3" fmla="*/ 2636127 h 5210846"/>
              <a:gd name="connsiteX4" fmla="*/ 6111075 w 7263203"/>
              <a:gd name="connsiteY4" fmla="*/ 2269998 h 5210846"/>
              <a:gd name="connsiteX5" fmla="*/ 7191195 w 7263203"/>
              <a:gd name="connsiteY5" fmla="*/ 3295159 h 5210846"/>
              <a:gd name="connsiteX6" fmla="*/ 6543123 w 7263203"/>
              <a:gd name="connsiteY6" fmla="*/ 4979352 h 5210846"/>
              <a:gd name="connsiteX7" fmla="*/ 5535012 w 7263203"/>
              <a:gd name="connsiteY7" fmla="*/ 4539997 h 5210846"/>
              <a:gd name="connsiteX8" fmla="*/ 4958947 w 7263203"/>
              <a:gd name="connsiteY8" fmla="*/ 3734514 h 5210846"/>
              <a:gd name="connsiteX9" fmla="*/ 3806819 w 7263203"/>
              <a:gd name="connsiteY9" fmla="*/ 3368385 h 5210846"/>
              <a:gd name="connsiteX10" fmla="*/ 3179324 w 7263203"/>
              <a:gd name="connsiteY10" fmla="*/ 5003373 h 5210846"/>
              <a:gd name="connsiteX11" fmla="*/ 854491 w 7263203"/>
              <a:gd name="connsiteY11" fmla="*/ 4613223 h 5210846"/>
              <a:gd name="connsiteX12" fmla="*/ 998507 w 7263203"/>
              <a:gd name="connsiteY12" fmla="*/ 2636127 h 5210846"/>
              <a:gd name="connsiteX13" fmla="*/ 278427 w 7263203"/>
              <a:gd name="connsiteY13" fmla="*/ 1537740 h 5210846"/>
              <a:gd name="connsiteX14" fmla="*/ 350435 w 7263203"/>
              <a:gd name="connsiteY14" fmla="*/ 517151 h 5210846"/>
              <a:gd name="connsiteX0" fmla="*/ 350435 w 7335212"/>
              <a:gd name="connsiteY0" fmla="*/ 517151 h 5210846"/>
              <a:gd name="connsiteX1" fmla="*/ 2381038 w 7335212"/>
              <a:gd name="connsiteY1" fmla="*/ 315258 h 5210846"/>
              <a:gd name="connsiteX2" fmla="*/ 2654691 w 7335212"/>
              <a:gd name="connsiteY2" fmla="*/ 2123547 h 5210846"/>
              <a:gd name="connsiteX3" fmla="*/ 4022843 w 7335212"/>
              <a:gd name="connsiteY3" fmla="*/ 2636127 h 5210846"/>
              <a:gd name="connsiteX4" fmla="*/ 6111075 w 7335212"/>
              <a:gd name="connsiteY4" fmla="*/ 2269998 h 5210846"/>
              <a:gd name="connsiteX5" fmla="*/ 7263204 w 7335212"/>
              <a:gd name="connsiteY5" fmla="*/ 3588062 h 5210846"/>
              <a:gd name="connsiteX6" fmla="*/ 6543123 w 7335212"/>
              <a:gd name="connsiteY6" fmla="*/ 4979352 h 5210846"/>
              <a:gd name="connsiteX7" fmla="*/ 5535012 w 7335212"/>
              <a:gd name="connsiteY7" fmla="*/ 4539997 h 5210846"/>
              <a:gd name="connsiteX8" fmla="*/ 4958947 w 7335212"/>
              <a:gd name="connsiteY8" fmla="*/ 3734514 h 5210846"/>
              <a:gd name="connsiteX9" fmla="*/ 3806819 w 7335212"/>
              <a:gd name="connsiteY9" fmla="*/ 3368385 h 5210846"/>
              <a:gd name="connsiteX10" fmla="*/ 3179324 w 7335212"/>
              <a:gd name="connsiteY10" fmla="*/ 5003373 h 5210846"/>
              <a:gd name="connsiteX11" fmla="*/ 854491 w 7335212"/>
              <a:gd name="connsiteY11" fmla="*/ 4613223 h 5210846"/>
              <a:gd name="connsiteX12" fmla="*/ 998507 w 7335212"/>
              <a:gd name="connsiteY12" fmla="*/ 2636127 h 5210846"/>
              <a:gd name="connsiteX13" fmla="*/ 278427 w 7335212"/>
              <a:gd name="connsiteY13" fmla="*/ 1537740 h 5210846"/>
              <a:gd name="connsiteX14" fmla="*/ 350435 w 7335212"/>
              <a:gd name="connsiteY14" fmla="*/ 517151 h 5210846"/>
              <a:gd name="connsiteX0" fmla="*/ 350435 w 7371216"/>
              <a:gd name="connsiteY0" fmla="*/ 517151 h 5210846"/>
              <a:gd name="connsiteX1" fmla="*/ 2381038 w 7371216"/>
              <a:gd name="connsiteY1" fmla="*/ 315258 h 5210846"/>
              <a:gd name="connsiteX2" fmla="*/ 2654691 w 7371216"/>
              <a:gd name="connsiteY2" fmla="*/ 2123547 h 5210846"/>
              <a:gd name="connsiteX3" fmla="*/ 4022843 w 7371216"/>
              <a:gd name="connsiteY3" fmla="*/ 2636127 h 5210846"/>
              <a:gd name="connsiteX4" fmla="*/ 6111075 w 7371216"/>
              <a:gd name="connsiteY4" fmla="*/ 2269998 h 5210846"/>
              <a:gd name="connsiteX5" fmla="*/ 7263204 w 7371216"/>
              <a:gd name="connsiteY5" fmla="*/ 3588062 h 5210846"/>
              <a:gd name="connsiteX6" fmla="*/ 6759147 w 7371216"/>
              <a:gd name="connsiteY6" fmla="*/ 4906126 h 5210846"/>
              <a:gd name="connsiteX7" fmla="*/ 5535012 w 7371216"/>
              <a:gd name="connsiteY7" fmla="*/ 4539997 h 5210846"/>
              <a:gd name="connsiteX8" fmla="*/ 4958947 w 7371216"/>
              <a:gd name="connsiteY8" fmla="*/ 3734514 h 5210846"/>
              <a:gd name="connsiteX9" fmla="*/ 3806819 w 7371216"/>
              <a:gd name="connsiteY9" fmla="*/ 3368385 h 5210846"/>
              <a:gd name="connsiteX10" fmla="*/ 3179324 w 7371216"/>
              <a:gd name="connsiteY10" fmla="*/ 5003373 h 5210846"/>
              <a:gd name="connsiteX11" fmla="*/ 854491 w 7371216"/>
              <a:gd name="connsiteY11" fmla="*/ 4613223 h 5210846"/>
              <a:gd name="connsiteX12" fmla="*/ 998507 w 7371216"/>
              <a:gd name="connsiteY12" fmla="*/ 2636127 h 5210846"/>
              <a:gd name="connsiteX13" fmla="*/ 278427 w 7371216"/>
              <a:gd name="connsiteY13" fmla="*/ 1537740 h 5210846"/>
              <a:gd name="connsiteX14" fmla="*/ 350435 w 7371216"/>
              <a:gd name="connsiteY14" fmla="*/ 517151 h 5210846"/>
              <a:gd name="connsiteX0" fmla="*/ 350435 w 7371216"/>
              <a:gd name="connsiteY0" fmla="*/ 517151 h 5210846"/>
              <a:gd name="connsiteX1" fmla="*/ 2381038 w 7371216"/>
              <a:gd name="connsiteY1" fmla="*/ 315258 h 5210846"/>
              <a:gd name="connsiteX2" fmla="*/ 2654691 w 7371216"/>
              <a:gd name="connsiteY2" fmla="*/ 2123547 h 5210846"/>
              <a:gd name="connsiteX3" fmla="*/ 4022843 w 7371216"/>
              <a:gd name="connsiteY3" fmla="*/ 2636127 h 5210846"/>
              <a:gd name="connsiteX4" fmla="*/ 6111075 w 7371216"/>
              <a:gd name="connsiteY4" fmla="*/ 2269998 h 5210846"/>
              <a:gd name="connsiteX5" fmla="*/ 7263204 w 7371216"/>
              <a:gd name="connsiteY5" fmla="*/ 3588062 h 5210846"/>
              <a:gd name="connsiteX6" fmla="*/ 6759147 w 7371216"/>
              <a:gd name="connsiteY6" fmla="*/ 4906126 h 5210846"/>
              <a:gd name="connsiteX7" fmla="*/ 5535012 w 7371216"/>
              <a:gd name="connsiteY7" fmla="*/ 4539997 h 5210846"/>
              <a:gd name="connsiteX8" fmla="*/ 4382883 w 7371216"/>
              <a:gd name="connsiteY8" fmla="*/ 3221933 h 5210846"/>
              <a:gd name="connsiteX9" fmla="*/ 3806819 w 7371216"/>
              <a:gd name="connsiteY9" fmla="*/ 3368385 h 5210846"/>
              <a:gd name="connsiteX10" fmla="*/ 3179324 w 7371216"/>
              <a:gd name="connsiteY10" fmla="*/ 5003373 h 5210846"/>
              <a:gd name="connsiteX11" fmla="*/ 854491 w 7371216"/>
              <a:gd name="connsiteY11" fmla="*/ 4613223 h 5210846"/>
              <a:gd name="connsiteX12" fmla="*/ 998507 w 7371216"/>
              <a:gd name="connsiteY12" fmla="*/ 2636127 h 5210846"/>
              <a:gd name="connsiteX13" fmla="*/ 278427 w 7371216"/>
              <a:gd name="connsiteY13" fmla="*/ 1537740 h 5210846"/>
              <a:gd name="connsiteX14" fmla="*/ 350435 w 7371216"/>
              <a:gd name="connsiteY14" fmla="*/ 517151 h 5210846"/>
              <a:gd name="connsiteX0" fmla="*/ 336037 w 7356818"/>
              <a:gd name="connsiteY0" fmla="*/ 319830 h 5013525"/>
              <a:gd name="connsiteX1" fmla="*/ 2280253 w 7356818"/>
              <a:gd name="connsiteY1" fmla="*/ 315258 h 5013525"/>
              <a:gd name="connsiteX2" fmla="*/ 2640293 w 7356818"/>
              <a:gd name="connsiteY2" fmla="*/ 1926226 h 5013525"/>
              <a:gd name="connsiteX3" fmla="*/ 4008445 w 7356818"/>
              <a:gd name="connsiteY3" fmla="*/ 2438806 h 5013525"/>
              <a:gd name="connsiteX4" fmla="*/ 6096677 w 7356818"/>
              <a:gd name="connsiteY4" fmla="*/ 2072677 h 5013525"/>
              <a:gd name="connsiteX5" fmla="*/ 7248806 w 7356818"/>
              <a:gd name="connsiteY5" fmla="*/ 3390741 h 5013525"/>
              <a:gd name="connsiteX6" fmla="*/ 6744749 w 7356818"/>
              <a:gd name="connsiteY6" fmla="*/ 4708805 h 5013525"/>
              <a:gd name="connsiteX7" fmla="*/ 5520614 w 7356818"/>
              <a:gd name="connsiteY7" fmla="*/ 4342676 h 5013525"/>
              <a:gd name="connsiteX8" fmla="*/ 4368485 w 7356818"/>
              <a:gd name="connsiteY8" fmla="*/ 3024612 h 5013525"/>
              <a:gd name="connsiteX9" fmla="*/ 3792421 w 7356818"/>
              <a:gd name="connsiteY9" fmla="*/ 3171064 h 5013525"/>
              <a:gd name="connsiteX10" fmla="*/ 3164926 w 7356818"/>
              <a:gd name="connsiteY10" fmla="*/ 4806052 h 5013525"/>
              <a:gd name="connsiteX11" fmla="*/ 840093 w 7356818"/>
              <a:gd name="connsiteY11" fmla="*/ 4415902 h 5013525"/>
              <a:gd name="connsiteX12" fmla="*/ 984109 w 7356818"/>
              <a:gd name="connsiteY12" fmla="*/ 2438806 h 5013525"/>
              <a:gd name="connsiteX13" fmla="*/ 264029 w 7356818"/>
              <a:gd name="connsiteY13" fmla="*/ 1340419 h 5013525"/>
              <a:gd name="connsiteX14" fmla="*/ 336037 w 7356818"/>
              <a:gd name="connsiteY14" fmla="*/ 319830 h 5013525"/>
              <a:gd name="connsiteX0" fmla="*/ 336037 w 7356818"/>
              <a:gd name="connsiteY0" fmla="*/ 225315 h 4919010"/>
              <a:gd name="connsiteX1" fmla="*/ 2280253 w 7356818"/>
              <a:gd name="connsiteY1" fmla="*/ 220743 h 4919010"/>
              <a:gd name="connsiteX2" fmla="*/ 2640293 w 7356818"/>
              <a:gd name="connsiteY2" fmla="*/ 1831711 h 4919010"/>
              <a:gd name="connsiteX3" fmla="*/ 4008445 w 7356818"/>
              <a:gd name="connsiteY3" fmla="*/ 2344291 h 4919010"/>
              <a:gd name="connsiteX4" fmla="*/ 6096677 w 7356818"/>
              <a:gd name="connsiteY4" fmla="*/ 1978162 h 4919010"/>
              <a:gd name="connsiteX5" fmla="*/ 7248806 w 7356818"/>
              <a:gd name="connsiteY5" fmla="*/ 3296226 h 4919010"/>
              <a:gd name="connsiteX6" fmla="*/ 6744749 w 7356818"/>
              <a:gd name="connsiteY6" fmla="*/ 4614290 h 4919010"/>
              <a:gd name="connsiteX7" fmla="*/ 5520614 w 7356818"/>
              <a:gd name="connsiteY7" fmla="*/ 4248161 h 4919010"/>
              <a:gd name="connsiteX8" fmla="*/ 4368485 w 7356818"/>
              <a:gd name="connsiteY8" fmla="*/ 2930097 h 4919010"/>
              <a:gd name="connsiteX9" fmla="*/ 3792421 w 7356818"/>
              <a:gd name="connsiteY9" fmla="*/ 3076549 h 4919010"/>
              <a:gd name="connsiteX10" fmla="*/ 3164926 w 7356818"/>
              <a:gd name="connsiteY10" fmla="*/ 4711537 h 4919010"/>
              <a:gd name="connsiteX11" fmla="*/ 840093 w 7356818"/>
              <a:gd name="connsiteY11" fmla="*/ 4321387 h 4919010"/>
              <a:gd name="connsiteX12" fmla="*/ 984109 w 7356818"/>
              <a:gd name="connsiteY12" fmla="*/ 2344291 h 4919010"/>
              <a:gd name="connsiteX13" fmla="*/ 264029 w 7356818"/>
              <a:gd name="connsiteY13" fmla="*/ 1245904 h 4919010"/>
              <a:gd name="connsiteX14" fmla="*/ 336037 w 7356818"/>
              <a:gd name="connsiteY14" fmla="*/ 225315 h 4919010"/>
              <a:gd name="connsiteX0" fmla="*/ 336037 w 7356818"/>
              <a:gd name="connsiteY0" fmla="*/ 171577 h 4865272"/>
              <a:gd name="connsiteX1" fmla="*/ 2280253 w 7356818"/>
              <a:gd name="connsiteY1" fmla="*/ 220743 h 4865272"/>
              <a:gd name="connsiteX2" fmla="*/ 2640293 w 7356818"/>
              <a:gd name="connsiteY2" fmla="*/ 1777973 h 4865272"/>
              <a:gd name="connsiteX3" fmla="*/ 4008445 w 7356818"/>
              <a:gd name="connsiteY3" fmla="*/ 2290553 h 4865272"/>
              <a:gd name="connsiteX4" fmla="*/ 6096677 w 7356818"/>
              <a:gd name="connsiteY4" fmla="*/ 1924424 h 4865272"/>
              <a:gd name="connsiteX5" fmla="*/ 7248806 w 7356818"/>
              <a:gd name="connsiteY5" fmla="*/ 3242488 h 4865272"/>
              <a:gd name="connsiteX6" fmla="*/ 6744749 w 7356818"/>
              <a:gd name="connsiteY6" fmla="*/ 4560552 h 4865272"/>
              <a:gd name="connsiteX7" fmla="*/ 5520614 w 7356818"/>
              <a:gd name="connsiteY7" fmla="*/ 4194423 h 4865272"/>
              <a:gd name="connsiteX8" fmla="*/ 4368485 w 7356818"/>
              <a:gd name="connsiteY8" fmla="*/ 2876359 h 4865272"/>
              <a:gd name="connsiteX9" fmla="*/ 3792421 w 7356818"/>
              <a:gd name="connsiteY9" fmla="*/ 3022811 h 4865272"/>
              <a:gd name="connsiteX10" fmla="*/ 3164926 w 7356818"/>
              <a:gd name="connsiteY10" fmla="*/ 4657799 h 4865272"/>
              <a:gd name="connsiteX11" fmla="*/ 840093 w 7356818"/>
              <a:gd name="connsiteY11" fmla="*/ 4267649 h 4865272"/>
              <a:gd name="connsiteX12" fmla="*/ 984109 w 7356818"/>
              <a:gd name="connsiteY12" fmla="*/ 2290553 h 4865272"/>
              <a:gd name="connsiteX13" fmla="*/ 264029 w 7356818"/>
              <a:gd name="connsiteY13" fmla="*/ 1192166 h 4865272"/>
              <a:gd name="connsiteX14" fmla="*/ 336037 w 7356818"/>
              <a:gd name="connsiteY14" fmla="*/ 171577 h 4865272"/>
              <a:gd name="connsiteX0" fmla="*/ 336037 w 7356818"/>
              <a:gd name="connsiteY0" fmla="*/ 166305 h 4860000"/>
              <a:gd name="connsiteX1" fmla="*/ 2280253 w 7356818"/>
              <a:gd name="connsiteY1" fmla="*/ 215471 h 4860000"/>
              <a:gd name="connsiteX2" fmla="*/ 2640293 w 7356818"/>
              <a:gd name="connsiteY2" fmla="*/ 1772701 h 4860000"/>
              <a:gd name="connsiteX3" fmla="*/ 4008445 w 7356818"/>
              <a:gd name="connsiteY3" fmla="*/ 2285281 h 4860000"/>
              <a:gd name="connsiteX4" fmla="*/ 6096677 w 7356818"/>
              <a:gd name="connsiteY4" fmla="*/ 1919152 h 4860000"/>
              <a:gd name="connsiteX5" fmla="*/ 7248806 w 7356818"/>
              <a:gd name="connsiteY5" fmla="*/ 3237216 h 4860000"/>
              <a:gd name="connsiteX6" fmla="*/ 6744749 w 7356818"/>
              <a:gd name="connsiteY6" fmla="*/ 4555280 h 4860000"/>
              <a:gd name="connsiteX7" fmla="*/ 5520614 w 7356818"/>
              <a:gd name="connsiteY7" fmla="*/ 4189151 h 4860000"/>
              <a:gd name="connsiteX8" fmla="*/ 4368485 w 7356818"/>
              <a:gd name="connsiteY8" fmla="*/ 2871087 h 4860000"/>
              <a:gd name="connsiteX9" fmla="*/ 3792421 w 7356818"/>
              <a:gd name="connsiteY9" fmla="*/ 3017539 h 4860000"/>
              <a:gd name="connsiteX10" fmla="*/ 3164926 w 7356818"/>
              <a:gd name="connsiteY10" fmla="*/ 4652527 h 4860000"/>
              <a:gd name="connsiteX11" fmla="*/ 840093 w 7356818"/>
              <a:gd name="connsiteY11" fmla="*/ 4262377 h 4860000"/>
              <a:gd name="connsiteX12" fmla="*/ 984109 w 7356818"/>
              <a:gd name="connsiteY12" fmla="*/ 2285281 h 4860000"/>
              <a:gd name="connsiteX13" fmla="*/ 264029 w 7356818"/>
              <a:gd name="connsiteY13" fmla="*/ 1186894 h 4860000"/>
              <a:gd name="connsiteX14" fmla="*/ 336037 w 7356818"/>
              <a:gd name="connsiteY14" fmla="*/ 166305 h 4860000"/>
              <a:gd name="connsiteX0" fmla="*/ 336037 w 7356818"/>
              <a:gd name="connsiteY0" fmla="*/ 166305 h 4860000"/>
              <a:gd name="connsiteX1" fmla="*/ 2280253 w 7356818"/>
              <a:gd name="connsiteY1" fmla="*/ 215471 h 4860000"/>
              <a:gd name="connsiteX2" fmla="*/ 2640293 w 7356818"/>
              <a:gd name="connsiteY2" fmla="*/ 1772701 h 4860000"/>
              <a:gd name="connsiteX3" fmla="*/ 4008445 w 7356818"/>
              <a:gd name="connsiteY3" fmla="*/ 2285281 h 4860000"/>
              <a:gd name="connsiteX4" fmla="*/ 6096677 w 7356818"/>
              <a:gd name="connsiteY4" fmla="*/ 1919152 h 4860000"/>
              <a:gd name="connsiteX5" fmla="*/ 7248806 w 7356818"/>
              <a:gd name="connsiteY5" fmla="*/ 3237216 h 4860000"/>
              <a:gd name="connsiteX6" fmla="*/ 6744749 w 7356818"/>
              <a:gd name="connsiteY6" fmla="*/ 4555280 h 4860000"/>
              <a:gd name="connsiteX7" fmla="*/ 5520614 w 7356818"/>
              <a:gd name="connsiteY7" fmla="*/ 4189151 h 4860000"/>
              <a:gd name="connsiteX8" fmla="*/ 4368485 w 7356818"/>
              <a:gd name="connsiteY8" fmla="*/ 2871087 h 4860000"/>
              <a:gd name="connsiteX9" fmla="*/ 3792421 w 7356818"/>
              <a:gd name="connsiteY9" fmla="*/ 3017539 h 4860000"/>
              <a:gd name="connsiteX10" fmla="*/ 3164926 w 7356818"/>
              <a:gd name="connsiteY10" fmla="*/ 4652527 h 4860000"/>
              <a:gd name="connsiteX11" fmla="*/ 840093 w 7356818"/>
              <a:gd name="connsiteY11" fmla="*/ 4262377 h 4860000"/>
              <a:gd name="connsiteX12" fmla="*/ 984109 w 7356818"/>
              <a:gd name="connsiteY12" fmla="*/ 2285281 h 4860000"/>
              <a:gd name="connsiteX13" fmla="*/ 264029 w 7356818"/>
              <a:gd name="connsiteY13" fmla="*/ 1186894 h 4860000"/>
              <a:gd name="connsiteX14" fmla="*/ 336037 w 7356818"/>
              <a:gd name="connsiteY14" fmla="*/ 166305 h 4860000"/>
              <a:gd name="connsiteX0" fmla="*/ 336037 w 7356818"/>
              <a:gd name="connsiteY0" fmla="*/ 204028 h 4897723"/>
              <a:gd name="connsiteX1" fmla="*/ 2280253 w 7356818"/>
              <a:gd name="connsiteY1" fmla="*/ 253194 h 4897723"/>
              <a:gd name="connsiteX2" fmla="*/ 2640293 w 7356818"/>
              <a:gd name="connsiteY2" fmla="*/ 1810424 h 4897723"/>
              <a:gd name="connsiteX3" fmla="*/ 4008445 w 7356818"/>
              <a:gd name="connsiteY3" fmla="*/ 2323004 h 4897723"/>
              <a:gd name="connsiteX4" fmla="*/ 6096677 w 7356818"/>
              <a:gd name="connsiteY4" fmla="*/ 1956875 h 4897723"/>
              <a:gd name="connsiteX5" fmla="*/ 7248806 w 7356818"/>
              <a:gd name="connsiteY5" fmla="*/ 3274939 h 4897723"/>
              <a:gd name="connsiteX6" fmla="*/ 6744749 w 7356818"/>
              <a:gd name="connsiteY6" fmla="*/ 4593003 h 4897723"/>
              <a:gd name="connsiteX7" fmla="*/ 5520614 w 7356818"/>
              <a:gd name="connsiteY7" fmla="*/ 4226874 h 4897723"/>
              <a:gd name="connsiteX8" fmla="*/ 4368485 w 7356818"/>
              <a:gd name="connsiteY8" fmla="*/ 2908810 h 4897723"/>
              <a:gd name="connsiteX9" fmla="*/ 3792421 w 7356818"/>
              <a:gd name="connsiteY9" fmla="*/ 3055262 h 4897723"/>
              <a:gd name="connsiteX10" fmla="*/ 3164926 w 7356818"/>
              <a:gd name="connsiteY10" fmla="*/ 4690250 h 4897723"/>
              <a:gd name="connsiteX11" fmla="*/ 840093 w 7356818"/>
              <a:gd name="connsiteY11" fmla="*/ 4300100 h 4897723"/>
              <a:gd name="connsiteX12" fmla="*/ 984109 w 7356818"/>
              <a:gd name="connsiteY12" fmla="*/ 2323004 h 4897723"/>
              <a:gd name="connsiteX13" fmla="*/ 264029 w 7356818"/>
              <a:gd name="connsiteY13" fmla="*/ 1224617 h 4897723"/>
              <a:gd name="connsiteX14" fmla="*/ 336037 w 7356818"/>
              <a:gd name="connsiteY14" fmla="*/ 204028 h 4897723"/>
              <a:gd name="connsiteX0" fmla="*/ 240465 w 7261246"/>
              <a:gd name="connsiteY0" fmla="*/ 204028 h 4897723"/>
              <a:gd name="connsiteX1" fmla="*/ 2184681 w 7261246"/>
              <a:gd name="connsiteY1" fmla="*/ 253194 h 4897723"/>
              <a:gd name="connsiteX2" fmla="*/ 2544721 w 7261246"/>
              <a:gd name="connsiteY2" fmla="*/ 1810424 h 4897723"/>
              <a:gd name="connsiteX3" fmla="*/ 3912873 w 7261246"/>
              <a:gd name="connsiteY3" fmla="*/ 2323004 h 4897723"/>
              <a:gd name="connsiteX4" fmla="*/ 6001105 w 7261246"/>
              <a:gd name="connsiteY4" fmla="*/ 1956875 h 4897723"/>
              <a:gd name="connsiteX5" fmla="*/ 7153234 w 7261246"/>
              <a:gd name="connsiteY5" fmla="*/ 3274939 h 4897723"/>
              <a:gd name="connsiteX6" fmla="*/ 6649177 w 7261246"/>
              <a:gd name="connsiteY6" fmla="*/ 4593003 h 4897723"/>
              <a:gd name="connsiteX7" fmla="*/ 5425042 w 7261246"/>
              <a:gd name="connsiteY7" fmla="*/ 4226874 h 4897723"/>
              <a:gd name="connsiteX8" fmla="*/ 4272913 w 7261246"/>
              <a:gd name="connsiteY8" fmla="*/ 2908810 h 4897723"/>
              <a:gd name="connsiteX9" fmla="*/ 3696849 w 7261246"/>
              <a:gd name="connsiteY9" fmla="*/ 3055262 h 4897723"/>
              <a:gd name="connsiteX10" fmla="*/ 3069354 w 7261246"/>
              <a:gd name="connsiteY10" fmla="*/ 4690250 h 4897723"/>
              <a:gd name="connsiteX11" fmla="*/ 744521 w 7261246"/>
              <a:gd name="connsiteY11" fmla="*/ 4300100 h 4897723"/>
              <a:gd name="connsiteX12" fmla="*/ 888537 w 7261246"/>
              <a:gd name="connsiteY12" fmla="*/ 2323004 h 4897723"/>
              <a:gd name="connsiteX13" fmla="*/ 168457 w 7261246"/>
              <a:gd name="connsiteY13" fmla="*/ 1224617 h 4897723"/>
              <a:gd name="connsiteX14" fmla="*/ 240465 w 7261246"/>
              <a:gd name="connsiteY14" fmla="*/ 204028 h 489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61246" h="4897723">
                <a:moveTo>
                  <a:pt x="240465" y="204028"/>
                </a:moveTo>
                <a:cubicBezTo>
                  <a:pt x="536194" y="0"/>
                  <a:pt x="1758375" y="37723"/>
                  <a:pt x="2184681" y="253194"/>
                </a:cubicBezTo>
                <a:cubicBezTo>
                  <a:pt x="2572364" y="510529"/>
                  <a:pt x="2256689" y="1465456"/>
                  <a:pt x="2544721" y="1810424"/>
                </a:cubicBezTo>
                <a:cubicBezTo>
                  <a:pt x="2832753" y="2155392"/>
                  <a:pt x="3336809" y="2298595"/>
                  <a:pt x="3912873" y="2323004"/>
                </a:cubicBezTo>
                <a:cubicBezTo>
                  <a:pt x="4488937" y="2347413"/>
                  <a:pt x="5461045" y="1798219"/>
                  <a:pt x="6001105" y="1956875"/>
                </a:cubicBezTo>
                <a:cubicBezTo>
                  <a:pt x="6541165" y="2115531"/>
                  <a:pt x="7045222" y="2835584"/>
                  <a:pt x="7153234" y="3274939"/>
                </a:cubicBezTo>
                <a:cubicBezTo>
                  <a:pt x="7261246" y="3714294"/>
                  <a:pt x="6937209" y="4434347"/>
                  <a:pt x="6649177" y="4593003"/>
                </a:cubicBezTo>
                <a:cubicBezTo>
                  <a:pt x="6361145" y="4751659"/>
                  <a:pt x="5821086" y="4507573"/>
                  <a:pt x="5425042" y="4226874"/>
                </a:cubicBezTo>
                <a:cubicBezTo>
                  <a:pt x="5028998" y="3946175"/>
                  <a:pt x="4560945" y="3104079"/>
                  <a:pt x="4272913" y="2908810"/>
                </a:cubicBezTo>
                <a:cubicBezTo>
                  <a:pt x="3984881" y="2713541"/>
                  <a:pt x="3897442" y="2758355"/>
                  <a:pt x="3696849" y="3055262"/>
                </a:cubicBezTo>
                <a:cubicBezTo>
                  <a:pt x="3496256" y="3352169"/>
                  <a:pt x="3561409" y="4482777"/>
                  <a:pt x="3069354" y="4690250"/>
                </a:cubicBezTo>
                <a:cubicBezTo>
                  <a:pt x="2577299" y="4897723"/>
                  <a:pt x="1107990" y="4694641"/>
                  <a:pt x="744521" y="4300100"/>
                </a:cubicBezTo>
                <a:cubicBezTo>
                  <a:pt x="381052" y="3905559"/>
                  <a:pt x="984548" y="2835584"/>
                  <a:pt x="888537" y="2323004"/>
                </a:cubicBezTo>
                <a:cubicBezTo>
                  <a:pt x="792526" y="1810424"/>
                  <a:pt x="276469" y="1577780"/>
                  <a:pt x="168457" y="1224617"/>
                </a:cubicBezTo>
                <a:cubicBezTo>
                  <a:pt x="60445" y="871454"/>
                  <a:pt x="0" y="431263"/>
                  <a:pt x="240465" y="204028"/>
                </a:cubicBezTo>
                <a:close/>
              </a:path>
            </a:pathLst>
          </a:cu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6" name="Picture 3" descr="C:\Kent\Screenshots\KelpFusion\88931752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3991"/>
          <a:stretch>
            <a:fillRect/>
          </a:stretch>
        </p:blipFill>
        <p:spPr bwMode="auto">
          <a:xfrm>
            <a:off x="1691680" y="4365104"/>
            <a:ext cx="1656184" cy="16721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Overlays - Summary</a:t>
            </a:r>
            <a:endParaRPr lang="de-AT" dirty="0"/>
          </a:p>
        </p:txBody>
      </p:sp>
      <p:sp>
        <p:nvSpPr>
          <p:cNvPr id="4" name="Rectangle 3"/>
          <p:cNvSpPr/>
          <p:nvPr/>
        </p:nvSpPr>
        <p:spPr>
          <a:xfrm>
            <a:off x="450425" y="1196752"/>
            <a:ext cx="246413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/>
                </a:solidFill>
                <a:latin typeface="Century Gothic" pitchFamily="34" charset="0"/>
              </a:rPr>
              <a:t>Region-based</a:t>
            </a:r>
          </a:p>
        </p:txBody>
      </p:sp>
      <p:sp>
        <p:nvSpPr>
          <p:cNvPr id="5" name="Rectangle 4"/>
          <p:cNvSpPr/>
          <p:nvPr/>
        </p:nvSpPr>
        <p:spPr>
          <a:xfrm>
            <a:off x="3157240" y="1196752"/>
            <a:ext cx="208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C00000"/>
                </a:solidFill>
                <a:latin typeface="Century Gothic" pitchFamily="34" charset="0"/>
              </a:rPr>
              <a:t>Line-based</a:t>
            </a:r>
          </a:p>
        </p:txBody>
      </p:sp>
      <p:sp>
        <p:nvSpPr>
          <p:cNvPr id="6" name="Rectangle 5"/>
          <p:cNvSpPr/>
          <p:nvPr/>
        </p:nvSpPr>
        <p:spPr>
          <a:xfrm>
            <a:off x="5508104" y="1196752"/>
            <a:ext cx="235937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accent3">
                    <a:lumMod val="50000"/>
                  </a:schemeClr>
                </a:solidFill>
                <a:latin typeface="Century Gothic" pitchFamily="34" charset="0"/>
              </a:rPr>
              <a:t>Glyph-based</a:t>
            </a:r>
          </a:p>
        </p:txBody>
      </p:sp>
      <p:pic>
        <p:nvPicPr>
          <p:cNvPr id="8" name="Picture 1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921236">
            <a:off x="7326579" y="2817357"/>
            <a:ext cx="793265" cy="181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3487"/>
          <a:stretch>
            <a:fillRect/>
          </a:stretch>
        </p:blipFill>
        <p:spPr bwMode="auto">
          <a:xfrm>
            <a:off x="1026991" y="2080012"/>
            <a:ext cx="1528785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1912303"/>
            <a:ext cx="1512168" cy="1516697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</p:spPr>
      </p:pic>
      <p:cxnSp>
        <p:nvCxnSpPr>
          <p:cNvPr id="22" name="Straight Connector 21"/>
          <p:cNvCxnSpPr>
            <a:endCxn id="17" idx="2"/>
          </p:cNvCxnSpPr>
          <p:nvPr/>
        </p:nvCxnSpPr>
        <p:spPr>
          <a:xfrm flipV="1">
            <a:off x="3347864" y="3429000"/>
            <a:ext cx="828092" cy="93610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23092" y="3865698"/>
            <a:ext cx="1885784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174"/>
          <a:stretch>
            <a:fillRect/>
          </a:stretch>
        </p:blipFill>
        <p:spPr bwMode="auto">
          <a:xfrm rot="8081828" flipH="1">
            <a:off x="5631251" y="2513226"/>
            <a:ext cx="1475183" cy="685083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</p:spPr>
      </p:pic>
      <p:cxnSp>
        <p:nvCxnSpPr>
          <p:cNvPr id="23" name="Straight Connector 22"/>
          <p:cNvCxnSpPr>
            <a:stCxn id="14" idx="2"/>
            <a:endCxn id="17" idx="3"/>
          </p:cNvCxnSpPr>
          <p:nvPr/>
        </p:nvCxnSpPr>
        <p:spPr>
          <a:xfrm flipH="1">
            <a:off x="4932040" y="2614837"/>
            <a:ext cx="1193312" cy="558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/>
          <a:srcRect t="25007" b="10465"/>
          <a:stretch/>
        </p:blipFill>
        <p:spPr>
          <a:xfrm>
            <a:off x="418801" y="2306349"/>
            <a:ext cx="8380286" cy="32012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65" y="507631"/>
            <a:ext cx="5073624" cy="1301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latin typeface="Comic Sans MS"/>
                <a:cs typeface="Comic Sans MS"/>
              </a:rPr>
              <a:t>p</a:t>
            </a:r>
            <a:r>
              <a:rPr lang="en-US" sz="3600" dirty="0" smtClean="0">
                <a:latin typeface="Comic Sans MS"/>
                <a:cs typeface="Comic Sans MS"/>
              </a:rPr>
              <a:t>eople who understand </a:t>
            </a:r>
          </a:p>
          <a:p>
            <a:pPr>
              <a:lnSpc>
                <a:spcPct val="110000"/>
              </a:lnSpc>
            </a:pPr>
            <a:r>
              <a:rPr lang="en-US" sz="3600" dirty="0" err="1" smtClean="0">
                <a:latin typeface="Comic Sans MS"/>
                <a:cs typeface="Comic Sans MS"/>
              </a:rPr>
              <a:t>venn</a:t>
            </a:r>
            <a:r>
              <a:rPr lang="en-US" sz="3600" dirty="0" smtClean="0">
                <a:latin typeface="Comic Sans MS"/>
                <a:cs typeface="Comic Sans MS"/>
              </a:rPr>
              <a:t> diagrams</a:t>
            </a:r>
            <a:endParaRPr lang="en-US" sz="3600" dirty="0">
              <a:latin typeface="Comic Sans MS"/>
              <a:cs typeface="Comic Sans M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00873" y="4688281"/>
            <a:ext cx="4880415" cy="662473"/>
          </a:xfrm>
          <a:prstGeom prst="roundRect">
            <a:avLst>
              <a:gd name="adj" fmla="val 9735"/>
            </a:avLst>
          </a:prstGeom>
          <a:solidFill>
            <a:schemeClr val="bg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2733" y="5077414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mic Sans MS"/>
                <a:cs typeface="Comic Sans MS"/>
              </a:rPr>
              <a:t>p</a:t>
            </a:r>
            <a:r>
              <a:rPr lang="en-US" sz="3600" dirty="0" smtClean="0">
                <a:latin typeface="Comic Sans MS"/>
                <a:cs typeface="Comic Sans MS"/>
              </a:rPr>
              <a:t>eople who don’t</a:t>
            </a:r>
            <a:endParaRPr lang="en-US" sz="3600" dirty="0">
              <a:latin typeface="Comic Sans MS"/>
              <a:cs typeface="Comic Sans M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6036765"/>
            <a:ext cx="810748" cy="8107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/>
          <a:srcRect t="91352" b="261"/>
          <a:stretch/>
        </p:blipFill>
        <p:spPr>
          <a:xfrm>
            <a:off x="810748" y="6463626"/>
            <a:ext cx="8364608" cy="41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0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3291</Words>
  <Application>Microsoft Office PowerPoint</Application>
  <PresentationFormat>Bildschirmpräsentation (4:3)</PresentationFormat>
  <Paragraphs>1620</Paragraphs>
  <Slides>175</Slides>
  <Notes>113</Notes>
  <HiddenSlides>8</HiddenSlides>
  <MMClips>1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175</vt:i4>
      </vt:variant>
    </vt:vector>
  </HeadingPairs>
  <TitlesOfParts>
    <vt:vector size="185" baseType="lpstr">
      <vt:lpstr>ＭＳ Ｐゴシック</vt:lpstr>
      <vt:lpstr>Arial</vt:lpstr>
      <vt:lpstr>Calibri</vt:lpstr>
      <vt:lpstr>Century Gothic</vt:lpstr>
      <vt:lpstr>Comic Sans MS</vt:lpstr>
      <vt:lpstr>Courier</vt:lpstr>
      <vt:lpstr>Symbol</vt:lpstr>
      <vt:lpstr>Tahoma</vt:lpstr>
      <vt:lpstr>Verdana</vt:lpstr>
      <vt:lpstr>Office Theme</vt:lpstr>
      <vt:lpstr>Visualizing Sets and Set-typed  Data: State-of-the-Art and Future Challenges 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Set-typed Data</vt:lpstr>
      <vt:lpstr>Special Cases</vt:lpstr>
      <vt:lpstr>Special Cases</vt:lpstr>
      <vt:lpstr>Scope of the STAR</vt:lpstr>
      <vt:lpstr>Content</vt:lpstr>
      <vt:lpstr>Sets as a Data Type</vt:lpstr>
      <vt:lpstr>Set-typed Data - Characteristics</vt:lpstr>
      <vt:lpstr>Set-typed Data - Representations</vt:lpstr>
      <vt:lpstr>Relation to Hypergraphs</vt:lpstr>
      <vt:lpstr>Where do sets come from?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Overlays</vt:lpstr>
      <vt:lpstr>Overlays</vt:lpstr>
      <vt:lpstr>Region-based Overlays</vt:lpstr>
      <vt:lpstr>Region-based Overlays</vt:lpstr>
      <vt:lpstr>Line-based Overlays</vt:lpstr>
      <vt:lpstr>Line-based Overlays</vt:lpstr>
      <vt:lpstr>Glyph-based Overlays</vt:lpstr>
      <vt:lpstr>Glyph-based Overlays</vt:lpstr>
      <vt:lpstr>Hybrid Overlays</vt:lpstr>
      <vt:lpstr>KelpFusion (Lines + Regions)</vt:lpstr>
      <vt:lpstr>KelpFusion (Lines + Regions)</vt:lpstr>
      <vt:lpstr>Overlays - Summary</vt:lpstr>
      <vt:lpstr>PowerPoint-Präsentation</vt:lpstr>
      <vt:lpstr>PowerPoint-Präsentation</vt:lpstr>
      <vt:lpstr>Node-link Diagrams</vt:lpstr>
      <vt:lpstr>Node-link Diagrams</vt:lpstr>
      <vt:lpstr>Node-link Diagrams</vt:lpstr>
      <vt:lpstr>Node-link Diagrams</vt:lpstr>
      <vt:lpstr>Node-link Diagrams - Summary</vt:lpstr>
      <vt:lpstr>PowerPoint-Präsentation</vt:lpstr>
      <vt:lpstr>Matrix-based Techniques</vt:lpstr>
      <vt:lpstr>Matrix-based Techniques</vt:lpstr>
      <vt:lpstr>Matrix-based Techniques</vt:lpstr>
      <vt:lpstr>Matrix-based Techniques</vt:lpstr>
      <vt:lpstr>Matrix-based Techniques</vt:lpstr>
      <vt:lpstr>OnSet (PixelLayers)</vt:lpstr>
      <vt:lpstr>Matrix-based Techniques</vt:lpstr>
      <vt:lpstr>Matrix-based Techniques - Summary</vt:lpstr>
      <vt:lpstr>PowerPoint-Präsentation</vt:lpstr>
      <vt:lpstr>Aggregation-based Techniques</vt:lpstr>
      <vt:lpstr>Aggregation-based Techniques</vt:lpstr>
      <vt:lpstr>Aggregation-based Techniques</vt:lpstr>
      <vt:lpstr>Aggregation-based Techniques</vt:lpstr>
      <vt:lpstr>Aggregation-based Techniques - Summary</vt:lpstr>
      <vt:lpstr>PowerPoint-Präsentation</vt:lpstr>
      <vt:lpstr>Scatterplot-based Techniques</vt:lpstr>
      <vt:lpstr>Scatterplot-based Techniques - Summary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Open Problems</vt:lpstr>
      <vt:lpstr>Drawing Euler diagrams with specific properties</vt:lpstr>
      <vt:lpstr>Scalability</vt:lpstr>
      <vt:lpstr>The role of ordering</vt:lpstr>
      <vt:lpstr>PowerPoint-Präsentation</vt:lpstr>
      <vt:lpstr>Sets in context of other data types</vt:lpstr>
      <vt:lpstr>Sets in context of other data types</vt:lpstr>
      <vt:lpstr>Comparing multiple set families</vt:lpstr>
      <vt:lpstr>Time-varying set-typed data</vt:lpstr>
      <vt:lpstr>Time-varying set-typed data</vt:lpstr>
      <vt:lpstr>Fuzzy and uncertain set memberships</vt:lpstr>
      <vt:lpstr>Possible Opportunities</vt:lpstr>
      <vt:lpstr>Conclusions</vt:lpstr>
      <vt:lpstr>PowerPoint-Präsentation</vt:lpstr>
      <vt:lpstr>PowerPoint-Präsentation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2014-06-11T08:19:38Z</dcterms:created>
  <dcterms:modified xsi:type="dcterms:W3CDTF">2014-06-11T08:20:39Z</dcterms:modified>
</cp:coreProperties>
</file>